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sldIdLst>
    <p:sldId id="264" r:id="rId2"/>
    <p:sldId id="256" r:id="rId3"/>
    <p:sldId id="257" r:id="rId4"/>
    <p:sldId id="281" r:id="rId5"/>
    <p:sldId id="277" r:id="rId6"/>
    <p:sldId id="265" r:id="rId7"/>
    <p:sldId id="282" r:id="rId8"/>
    <p:sldId id="283" r:id="rId9"/>
    <p:sldId id="267" r:id="rId10"/>
    <p:sldId id="262" r:id="rId11"/>
    <p:sldId id="259" r:id="rId12"/>
    <p:sldId id="266" r:id="rId13"/>
    <p:sldId id="260" r:id="rId14"/>
    <p:sldId id="261" r:id="rId15"/>
    <p:sldId id="263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7" d="100"/>
          <a:sy n="117" d="100"/>
        </p:scale>
        <p:origin x="132" y="48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2D9BE-23AB-49E1-91A9-134D9C25C109}" type="slidenum">
              <a:rPr lang="cs-CZ" altLang="cs-CZ" smtClean="0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4328460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6158F-BD1F-4817-A872-2C4832996444}" type="slidenum">
              <a:rPr lang="cs-CZ" altLang="cs-CZ" smtClean="0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4994323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22469-FE56-43F6-8936-752588AF8BB6}" type="slidenum">
              <a:rPr lang="cs-CZ" altLang="cs-CZ" smtClean="0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9128939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Nadpis, text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667F946-34D9-42FE-BF59-51BBF714CC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E7427EE7-0B63-43FF-868C-21BDAB836B0B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8B1B9817-DC1A-49B2-90F6-B11CC88D78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969BBF49-9426-444D-B32F-16391689EFC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1E4B173D-FD27-4CF0-9D73-895BFE2D49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E51EEA5E-F7C4-44E9-B9D6-C2700F0ACF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82D5D508-00B0-4F75-B365-D13574A9A926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7750247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Nadpis, text a 2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557C018-436F-49C3-9CDF-F07AB30CB1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A5A2EAA2-F37E-467A-A4C4-62558D686530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D1E21CB8-3AA6-4935-9BE0-D4B5C43BF3DF}"/>
              </a:ext>
            </a:extLst>
          </p:cNvPr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obsah 4">
            <a:extLst>
              <a:ext uri="{FF2B5EF4-FFF2-40B4-BE49-F238E27FC236}">
                <a16:creationId xmlns:a16="http://schemas.microsoft.com/office/drawing/2014/main" id="{4F87E957-F16B-4963-A6D4-1C0B0F411FD0}"/>
              </a:ext>
            </a:extLst>
          </p:cNvPr>
          <p:cNvSpPr>
            <a:spLocks noGrp="1"/>
          </p:cNvSpPr>
          <p:nvPr>
            <p:ph sz="quarter" idx="3"/>
          </p:nvPr>
        </p:nvSpPr>
        <p:spPr>
          <a:xfrm>
            <a:off x="6197600" y="3938589"/>
            <a:ext cx="5384800" cy="2187575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datum 5">
            <a:extLst>
              <a:ext uri="{FF2B5EF4-FFF2-40B4-BE49-F238E27FC236}">
                <a16:creationId xmlns:a16="http://schemas.microsoft.com/office/drawing/2014/main" id="{1B7CBCDA-6B36-4EE0-8EFD-F123FD37B1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7" name="Zástupný symbol pro zápatí 6">
            <a:extLst>
              <a:ext uri="{FF2B5EF4-FFF2-40B4-BE49-F238E27FC236}">
                <a16:creationId xmlns:a16="http://schemas.microsoft.com/office/drawing/2014/main" id="{728C786F-9AD7-4E31-A9F2-D0E131012A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8" name="Zástupný symbol pro číslo snímku 7">
            <a:extLst>
              <a:ext uri="{FF2B5EF4-FFF2-40B4-BE49-F238E27FC236}">
                <a16:creationId xmlns:a16="http://schemas.microsoft.com/office/drawing/2014/main" id="{3FB2B84D-A8A0-4571-9767-42243863EB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08779589-3426-4209-A1AA-D5DE755E93F3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0281756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2E3AF-BEE2-4025-87C9-360CAFFF3566}" type="slidenum">
              <a:rPr lang="cs-CZ" altLang="cs-CZ" smtClean="0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8160311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D6F505-191B-4720-BD33-ECEC56757944}" type="slidenum">
              <a:rPr lang="cs-CZ" altLang="cs-CZ" smtClean="0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4509155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45BCB-EC16-4C6C-8E91-B3060FD6773C}" type="slidenum">
              <a:rPr lang="cs-CZ" altLang="cs-CZ" smtClean="0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4384519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81B60-44A3-475D-B356-E9B03C02330A}" type="slidenum">
              <a:rPr lang="cs-CZ" altLang="cs-CZ" smtClean="0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4829847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848D41-F4C0-458A-85D9-246EC38019BC}" type="slidenum">
              <a:rPr lang="cs-CZ" altLang="cs-CZ" smtClean="0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100623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C15D2-89FC-4C25-82DC-B24F0E3F6662}" type="slidenum">
              <a:rPr lang="cs-CZ" altLang="cs-CZ" smtClean="0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4895410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5DE34-F852-449E-991A-717DD5CE5F6D}" type="slidenum">
              <a:rPr lang="cs-CZ" altLang="cs-CZ" smtClean="0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0389441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BBEB7-BF33-4C9A-BC53-AB2C58F5D9E0}" type="slidenum">
              <a:rPr lang="cs-CZ" altLang="cs-CZ" smtClean="0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1949842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F2E3AF-BEE2-4025-87C9-360CAFFF3566}" type="slidenum">
              <a:rPr lang="cs-CZ" altLang="cs-CZ" smtClean="0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8772206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www.youtube.com/watch?v=OCJiWLUTal8" TargetMode="Externa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youtube.com/watch?v=OBlaXN7lpO0" TargetMode="External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hyperlink" Target="https://www.youtube.com/watch?v=xFrGuyw1V8s" TargetMode="Externa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wEj7xYyj9n4&amp;list=PLdDnKB6XYCbjFw7cEboJZMLO7Fc33j6qQ&amp;index=10" TargetMode="External"/><Relationship Id="rId7" Type="http://schemas.openxmlformats.org/officeDocument/2006/relationships/image" Target="../media/image39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8.jpeg"/><Relationship Id="rId5" Type="http://schemas.openxmlformats.org/officeDocument/2006/relationships/image" Target="../media/image37.gif"/><Relationship Id="rId4" Type="http://schemas.openxmlformats.org/officeDocument/2006/relationships/image" Target="../media/image3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www.youtube.com/watch?v=IfkPx3PAjFM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C06D63D-CEAA-4D0C-9B6A-4740526692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5543" y="548680"/>
            <a:ext cx="5006336" cy="1152127"/>
          </a:xfrm>
        </p:spPr>
        <p:txBody>
          <a:bodyPr anchor="t">
            <a:normAutofit/>
          </a:bodyPr>
          <a:lstStyle/>
          <a:p>
            <a:r>
              <a:rPr lang="cs-CZ" b="1" dirty="0">
                <a:latin typeface="Arial" panose="020B0604020202020204" pitchFamily="34" charset="0"/>
                <a:cs typeface="Arial" panose="020B0604020202020204" pitchFamily="34" charset="0"/>
              </a:rPr>
              <a:t>Regiony Evropy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C6115B6-657E-4658-BEF4-4528F38131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5543" y="1484784"/>
            <a:ext cx="5154964" cy="4968552"/>
          </a:xfrm>
        </p:spPr>
        <p:txBody>
          <a:bodyPr anchor="t">
            <a:noAutofit/>
          </a:bodyPr>
          <a:lstStyle/>
          <a:p>
            <a:pPr marL="0" indent="0">
              <a:buNone/>
            </a:pPr>
            <a:r>
              <a:rPr lang="cs-CZ" sz="2400" b="1" dirty="0">
                <a:latin typeface="Arial" panose="020B0604020202020204" pitchFamily="34" charset="0"/>
                <a:cs typeface="Arial" panose="020B0604020202020204" pitchFamily="34" charset="0"/>
              </a:rPr>
              <a:t>Rozdělujeme na 6 regionů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sz="2400" b="1" dirty="0">
                <a:latin typeface="Arial" panose="020B0604020202020204" pitchFamily="34" charset="0"/>
                <a:cs typeface="Arial" panose="020B0604020202020204" pitchFamily="34" charset="0"/>
              </a:rPr>
              <a:t>Severní Evropa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cs-CZ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2000" dirty="0">
                <a:latin typeface="Arial" panose="020B0604020202020204" pitchFamily="34" charset="0"/>
                <a:cs typeface="Arial" panose="020B0604020202020204" pitchFamily="34" charset="0"/>
              </a:rPr>
              <a:t>(Norsko, Švédsko, Dánsko…)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sz="2400" b="1" dirty="0">
                <a:latin typeface="Arial" panose="020B0604020202020204" pitchFamily="34" charset="0"/>
                <a:cs typeface="Arial" panose="020B0604020202020204" pitchFamily="34" charset="0"/>
              </a:rPr>
              <a:t>Východní Evropa</a:t>
            </a:r>
            <a:br>
              <a:rPr lang="cs-CZ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2000" dirty="0">
                <a:latin typeface="Arial" panose="020B0604020202020204" pitchFamily="34" charset="0"/>
                <a:cs typeface="Arial" panose="020B0604020202020204" pitchFamily="34" charset="0"/>
              </a:rPr>
              <a:t>(Rusko, Bělorusko, Ukrajina…)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sz="2400" b="1" dirty="0">
                <a:latin typeface="Arial" panose="020B0604020202020204" pitchFamily="34" charset="0"/>
                <a:cs typeface="Arial" panose="020B0604020202020204" pitchFamily="34" charset="0"/>
              </a:rPr>
              <a:t> Jihovýchodní Evropa</a:t>
            </a:r>
            <a:br>
              <a:rPr lang="cs-CZ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2000" dirty="0">
                <a:latin typeface="Arial" panose="020B0604020202020204" pitchFamily="34" charset="0"/>
                <a:cs typeface="Arial" panose="020B0604020202020204" pitchFamily="34" charset="0"/>
              </a:rPr>
              <a:t>(Bulharsko, Rumunsko, Chorvatsko…)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sz="2400" b="1" dirty="0">
                <a:latin typeface="Arial" panose="020B0604020202020204" pitchFamily="34" charset="0"/>
                <a:cs typeface="Arial" panose="020B0604020202020204" pitchFamily="34" charset="0"/>
              </a:rPr>
              <a:t>Jižní Evropa</a:t>
            </a:r>
            <a:br>
              <a:rPr lang="cs-CZ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2000" dirty="0">
                <a:latin typeface="Arial" panose="020B0604020202020204" pitchFamily="34" charset="0"/>
                <a:cs typeface="Arial" panose="020B0604020202020204" pitchFamily="34" charset="0"/>
              </a:rPr>
              <a:t>(Španělsko, Itálie, Řecko…)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sz="2400" b="1" dirty="0">
                <a:latin typeface="Arial" panose="020B0604020202020204" pitchFamily="34" charset="0"/>
                <a:cs typeface="Arial" panose="020B0604020202020204" pitchFamily="34" charset="0"/>
              </a:rPr>
              <a:t>Západní Evropa</a:t>
            </a:r>
            <a:br>
              <a:rPr lang="cs-CZ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2000" dirty="0">
                <a:latin typeface="Arial" panose="020B0604020202020204" pitchFamily="34" charset="0"/>
                <a:cs typeface="Arial" panose="020B0604020202020204" pitchFamily="34" charset="0"/>
              </a:rPr>
              <a:t>(Francie, Anglie, Belgie…)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sz="2400" b="1" dirty="0">
                <a:latin typeface="Arial" panose="020B0604020202020204" pitchFamily="34" charset="0"/>
                <a:cs typeface="Arial" panose="020B0604020202020204" pitchFamily="34" charset="0"/>
              </a:rPr>
              <a:t>Střední Evropa</a:t>
            </a:r>
            <a:br>
              <a:rPr lang="cs-CZ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2000" dirty="0">
                <a:latin typeface="Arial" panose="020B0604020202020204" pitchFamily="34" charset="0"/>
                <a:cs typeface="Arial" panose="020B0604020202020204" pitchFamily="34" charset="0"/>
              </a:rPr>
              <a:t>(Česko, Rakousko, Polsko…)</a:t>
            </a:r>
          </a:p>
          <a:p>
            <a:pPr>
              <a:buFont typeface="Wingdings" panose="05000000000000000000" pitchFamily="2" charset="2"/>
              <a:buChar char="§"/>
            </a:pPr>
            <a:endParaRPr lang="cs-CZ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5" name="Freeform: Shape 134">
            <a:extLst>
              <a:ext uri="{FF2B5EF4-FFF2-40B4-BE49-F238E27FC236}">
                <a16:creationId xmlns:a16="http://schemas.microsoft.com/office/drawing/2014/main" id="{4F74D28C-3268-4E35-8EE1-D92CB4A85A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19218" y="0"/>
            <a:ext cx="6172782" cy="6858000"/>
          </a:xfrm>
          <a:custGeom>
            <a:avLst/>
            <a:gdLst>
              <a:gd name="connsiteX0" fmla="*/ 6172782 w 6172782"/>
              <a:gd name="connsiteY0" fmla="*/ 0 h 6858000"/>
              <a:gd name="connsiteX1" fmla="*/ 69075 w 6172782"/>
              <a:gd name="connsiteY1" fmla="*/ 0 h 6858000"/>
              <a:gd name="connsiteX2" fmla="*/ 35131 w 6172782"/>
              <a:gd name="connsiteY2" fmla="*/ 267128 h 6858000"/>
              <a:gd name="connsiteX3" fmla="*/ 0 w 6172782"/>
              <a:gd name="connsiteY3" fmla="*/ 962845 h 6858000"/>
              <a:gd name="connsiteX4" fmla="*/ 3276103 w 6172782"/>
              <a:gd name="connsiteY4" fmla="*/ 6782205 h 6858000"/>
              <a:gd name="connsiteX5" fmla="*/ 3407923 w 6172782"/>
              <a:gd name="connsiteY5" fmla="*/ 6858000 h 6858000"/>
              <a:gd name="connsiteX6" fmla="*/ 6172782 w 617278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72782" h="6858000">
                <a:moveTo>
                  <a:pt x="6172782" y="0"/>
                </a:moveTo>
                <a:lnTo>
                  <a:pt x="69075" y="0"/>
                </a:lnTo>
                <a:lnTo>
                  <a:pt x="35131" y="267128"/>
                </a:lnTo>
                <a:cubicBezTo>
                  <a:pt x="11901" y="495874"/>
                  <a:pt x="0" y="727970"/>
                  <a:pt x="0" y="962845"/>
                </a:cubicBezTo>
                <a:cubicBezTo>
                  <a:pt x="0" y="3429034"/>
                  <a:pt x="1312002" y="5588789"/>
                  <a:pt x="3276103" y="6782205"/>
                </a:cubicBezTo>
                <a:lnTo>
                  <a:pt x="3407923" y="6858000"/>
                </a:lnTo>
                <a:lnTo>
                  <a:pt x="6172782" y="6858000"/>
                </a:ln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050" name="Picture 2" descr="Výsledek obrázku pro podnebné pásy evropy">
            <a:extLst>
              <a:ext uri="{FF2B5EF4-FFF2-40B4-BE49-F238E27FC236}">
                <a16:creationId xmlns:a16="http://schemas.microsoft.com/office/drawing/2014/main" id="{867CC20A-DA52-4C6C-9F18-C642FC5E71D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04" r="26815"/>
          <a:stretch/>
        </p:blipFill>
        <p:spPr bwMode="auto">
          <a:xfrm>
            <a:off x="6167846" y="10"/>
            <a:ext cx="6024154" cy="6857990"/>
          </a:xfrm>
          <a:custGeom>
            <a:avLst/>
            <a:gdLst>
              <a:gd name="connsiteX0" fmla="*/ 70374 w 6024154"/>
              <a:gd name="connsiteY0" fmla="*/ 0 h 6858000"/>
              <a:gd name="connsiteX1" fmla="*/ 6024154 w 6024154"/>
              <a:gd name="connsiteY1" fmla="*/ 0 h 6858000"/>
              <a:gd name="connsiteX2" fmla="*/ 6024154 w 6024154"/>
              <a:gd name="connsiteY2" fmla="*/ 6858000 h 6858000"/>
              <a:gd name="connsiteX3" fmla="*/ 3587167 w 6024154"/>
              <a:gd name="connsiteY3" fmla="*/ 6858000 h 6858000"/>
              <a:gd name="connsiteX4" fmla="*/ 3474220 w 6024154"/>
              <a:gd name="connsiteY4" fmla="*/ 6800152 h 6858000"/>
              <a:gd name="connsiteX5" fmla="*/ 0 w 6024154"/>
              <a:gd name="connsiteY5" fmla="*/ 962844 h 6858000"/>
              <a:gd name="connsiteX6" fmla="*/ 34274 w 6024154"/>
              <a:gd name="connsiteY6" fmla="*/ 28409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24154" h="6858000">
                <a:moveTo>
                  <a:pt x="70374" y="0"/>
                </a:moveTo>
                <a:lnTo>
                  <a:pt x="6024154" y="0"/>
                </a:lnTo>
                <a:lnTo>
                  <a:pt x="6024154" y="6858000"/>
                </a:lnTo>
                <a:lnTo>
                  <a:pt x="3587167" y="6858000"/>
                </a:lnTo>
                <a:lnTo>
                  <a:pt x="3474220" y="6800152"/>
                </a:lnTo>
                <a:cubicBezTo>
                  <a:pt x="1404818" y="5675986"/>
                  <a:pt x="0" y="3483472"/>
                  <a:pt x="0" y="962844"/>
                </a:cubicBezTo>
                <a:cubicBezTo>
                  <a:pt x="0" y="733696"/>
                  <a:pt x="11610" y="507260"/>
                  <a:pt x="34274" y="284091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909632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3" name="Rectangle 152">
            <a:extLst>
              <a:ext uri="{FF2B5EF4-FFF2-40B4-BE49-F238E27FC236}">
                <a16:creationId xmlns:a16="http://schemas.microsoft.com/office/drawing/2014/main" id="{B43B9CA2-4B31-4ACD-9A9F-B8E6C64203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212" name="Picture 20" descr="Výsledek obrázku pro dánsko">
            <a:extLst>
              <a:ext uri="{FF2B5EF4-FFF2-40B4-BE49-F238E27FC236}">
                <a16:creationId xmlns:a16="http://schemas.microsoft.com/office/drawing/2014/main" id="{050753FF-010D-47D7-830C-01D14566CA3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530" r="18545" b="2"/>
          <a:stretch/>
        </p:blipFill>
        <p:spPr bwMode="auto">
          <a:xfrm>
            <a:off x="8520666" y="0"/>
            <a:ext cx="3662680" cy="3401558"/>
          </a:xfrm>
          <a:custGeom>
            <a:avLst/>
            <a:gdLst>
              <a:gd name="connsiteX0" fmla="*/ 0 w 3662680"/>
              <a:gd name="connsiteY0" fmla="*/ 0 h 3401568"/>
              <a:gd name="connsiteX1" fmla="*/ 3662680 w 3662680"/>
              <a:gd name="connsiteY1" fmla="*/ 0 h 3401568"/>
              <a:gd name="connsiteX2" fmla="*/ 3662680 w 3662680"/>
              <a:gd name="connsiteY2" fmla="*/ 3401568 h 3401568"/>
              <a:gd name="connsiteX3" fmla="*/ 774527 w 3662680"/>
              <a:gd name="connsiteY3" fmla="*/ 3401568 h 3401568"/>
              <a:gd name="connsiteX4" fmla="*/ 769892 w 3662680"/>
              <a:gd name="connsiteY4" fmla="*/ 3133175 h 3401568"/>
              <a:gd name="connsiteX5" fmla="*/ 104445 w 3662680"/>
              <a:gd name="connsiteY5" fmla="*/ 215033 h 3401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62680" h="3401568">
                <a:moveTo>
                  <a:pt x="0" y="0"/>
                </a:moveTo>
                <a:lnTo>
                  <a:pt x="3662680" y="0"/>
                </a:lnTo>
                <a:lnTo>
                  <a:pt x="3662680" y="3401568"/>
                </a:lnTo>
                <a:lnTo>
                  <a:pt x="774527" y="3401568"/>
                </a:lnTo>
                <a:lnTo>
                  <a:pt x="769892" y="3133175"/>
                </a:lnTo>
                <a:cubicBezTo>
                  <a:pt x="732577" y="2055441"/>
                  <a:pt x="492520" y="1056020"/>
                  <a:pt x="104445" y="215033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10" name="Picture 18" descr="Výsledek obrázku pro dánsko">
            <a:extLst>
              <a:ext uri="{FF2B5EF4-FFF2-40B4-BE49-F238E27FC236}">
                <a16:creationId xmlns:a16="http://schemas.microsoft.com/office/drawing/2014/main" id="{67BA560F-3A6B-483D-A12F-BB2C95F078E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3" r="21571"/>
          <a:stretch/>
        </p:blipFill>
        <p:spPr bwMode="auto">
          <a:xfrm>
            <a:off x="5115314" y="10"/>
            <a:ext cx="4118110" cy="3401558"/>
          </a:xfrm>
          <a:custGeom>
            <a:avLst/>
            <a:gdLst>
              <a:gd name="connsiteX0" fmla="*/ 0 w 4118110"/>
              <a:gd name="connsiteY0" fmla="*/ 0 h 3401568"/>
              <a:gd name="connsiteX1" fmla="*/ 3343575 w 4118110"/>
              <a:gd name="connsiteY1" fmla="*/ 0 h 3401568"/>
              <a:gd name="connsiteX2" fmla="*/ 3448028 w 4118110"/>
              <a:gd name="connsiteY2" fmla="*/ 215050 h 3401568"/>
              <a:gd name="connsiteX3" fmla="*/ 4113475 w 4118110"/>
              <a:gd name="connsiteY3" fmla="*/ 3133192 h 3401568"/>
              <a:gd name="connsiteX4" fmla="*/ 4118110 w 4118110"/>
              <a:gd name="connsiteY4" fmla="*/ 3401568 h 3401568"/>
              <a:gd name="connsiteX5" fmla="*/ 801224 w 4118110"/>
              <a:gd name="connsiteY5" fmla="*/ 3401568 h 3401568"/>
              <a:gd name="connsiteX6" fmla="*/ 797493 w 4118110"/>
              <a:gd name="connsiteY6" fmla="*/ 3185579 h 3401568"/>
              <a:gd name="connsiteX7" fmla="*/ 22579 w 4118110"/>
              <a:gd name="connsiteY7" fmla="*/ 42066 h 3401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18110" h="3401568">
                <a:moveTo>
                  <a:pt x="0" y="0"/>
                </a:moveTo>
                <a:lnTo>
                  <a:pt x="3343575" y="0"/>
                </a:lnTo>
                <a:lnTo>
                  <a:pt x="3448028" y="215050"/>
                </a:lnTo>
                <a:cubicBezTo>
                  <a:pt x="3836103" y="1056037"/>
                  <a:pt x="4076161" y="2055458"/>
                  <a:pt x="4113475" y="3133192"/>
                </a:cubicBezTo>
                <a:lnTo>
                  <a:pt x="4118110" y="3401568"/>
                </a:lnTo>
                <a:lnTo>
                  <a:pt x="801224" y="3401568"/>
                </a:lnTo>
                <a:lnTo>
                  <a:pt x="797493" y="3185579"/>
                </a:lnTo>
                <a:cubicBezTo>
                  <a:pt x="756786" y="2009870"/>
                  <a:pt x="474799" y="927359"/>
                  <a:pt x="22579" y="42066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8" name="Picture 16" descr="Výsledek obrázku pro dánsko">
            <a:extLst>
              <a:ext uri="{FF2B5EF4-FFF2-40B4-BE49-F238E27FC236}">
                <a16:creationId xmlns:a16="http://schemas.microsoft.com/office/drawing/2014/main" id="{7465CC76-A154-4779-B3A1-F3642267A20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24" r="-1" b="11321"/>
          <a:stretch/>
        </p:blipFill>
        <p:spPr bwMode="auto">
          <a:xfrm>
            <a:off x="5168353" y="3456432"/>
            <a:ext cx="7023646" cy="3401568"/>
          </a:xfrm>
          <a:custGeom>
            <a:avLst/>
            <a:gdLst>
              <a:gd name="connsiteX0" fmla="*/ 749132 w 7023646"/>
              <a:gd name="connsiteY0" fmla="*/ 0 h 3401568"/>
              <a:gd name="connsiteX1" fmla="*/ 7023646 w 7023646"/>
              <a:gd name="connsiteY1" fmla="*/ 0 h 3401568"/>
              <a:gd name="connsiteX2" fmla="*/ 7023646 w 7023646"/>
              <a:gd name="connsiteY2" fmla="*/ 3401568 h 3401568"/>
              <a:gd name="connsiteX3" fmla="*/ 0 w 7023646"/>
              <a:gd name="connsiteY3" fmla="*/ 3401568 h 3401568"/>
              <a:gd name="connsiteX4" fmla="*/ 79008 w 7023646"/>
              <a:gd name="connsiteY4" fmla="*/ 3238906 h 3401568"/>
              <a:gd name="connsiteX5" fmla="*/ 749563 w 7023646"/>
              <a:gd name="connsiteY5" fmla="*/ 24956 h 3401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023646" h="3401568">
                <a:moveTo>
                  <a:pt x="749132" y="0"/>
                </a:moveTo>
                <a:lnTo>
                  <a:pt x="7023646" y="0"/>
                </a:lnTo>
                <a:lnTo>
                  <a:pt x="7023646" y="3401568"/>
                </a:lnTo>
                <a:lnTo>
                  <a:pt x="0" y="3401568"/>
                </a:lnTo>
                <a:lnTo>
                  <a:pt x="79008" y="3238906"/>
                </a:lnTo>
                <a:cubicBezTo>
                  <a:pt x="502362" y="2321466"/>
                  <a:pt x="749563" y="1215476"/>
                  <a:pt x="749563" y="24956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 useBgFill="1">
        <p:nvSpPr>
          <p:cNvPr id="155" name="Freeform: Shape 154">
            <a:extLst>
              <a:ext uri="{FF2B5EF4-FFF2-40B4-BE49-F238E27FC236}">
                <a16:creationId xmlns:a16="http://schemas.microsoft.com/office/drawing/2014/main" id="{33F94DB1-BC5D-454D-845C-7BA3A1F469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932965" cy="6858000"/>
          </a:xfrm>
          <a:custGeom>
            <a:avLst/>
            <a:gdLst>
              <a:gd name="connsiteX0" fmla="*/ 0 w 5932965"/>
              <a:gd name="connsiteY0" fmla="*/ 0 h 6858000"/>
              <a:gd name="connsiteX1" fmla="*/ 5140363 w 5932965"/>
              <a:gd name="connsiteY1" fmla="*/ 0 h 6858000"/>
              <a:gd name="connsiteX2" fmla="*/ 5152943 w 5932965"/>
              <a:gd name="connsiteY2" fmla="*/ 23550 h 6858000"/>
              <a:gd name="connsiteX3" fmla="*/ 5932965 w 5932965"/>
              <a:gd name="connsiteY3" fmla="*/ 3479505 h 6858000"/>
              <a:gd name="connsiteX4" fmla="*/ 5262410 w 5932965"/>
              <a:gd name="connsiteY4" fmla="*/ 6708999 h 6858000"/>
              <a:gd name="connsiteX5" fmla="*/ 5190385 w 5932965"/>
              <a:gd name="connsiteY5" fmla="*/ 6858000 h 6858000"/>
              <a:gd name="connsiteX6" fmla="*/ 0 w 5932965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32965" h="6858000">
                <a:moveTo>
                  <a:pt x="0" y="0"/>
                </a:moveTo>
                <a:lnTo>
                  <a:pt x="5140363" y="0"/>
                </a:lnTo>
                <a:lnTo>
                  <a:pt x="5152943" y="23550"/>
                </a:lnTo>
                <a:cubicBezTo>
                  <a:pt x="5642847" y="987256"/>
                  <a:pt x="5932965" y="2183538"/>
                  <a:pt x="5932965" y="3479505"/>
                </a:cubicBezTo>
                <a:cubicBezTo>
                  <a:pt x="5932965" y="4675783"/>
                  <a:pt x="5685764" y="5787121"/>
                  <a:pt x="5262410" y="6708999"/>
                </a:cubicBezTo>
                <a:lnTo>
                  <a:pt x="5190385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57" name="Freeform: Shape 156">
            <a:extLst>
              <a:ext uri="{FF2B5EF4-FFF2-40B4-BE49-F238E27FC236}">
                <a16:creationId xmlns:a16="http://schemas.microsoft.com/office/drawing/2014/main" id="{5676B86F-860B-4586-BCAA-C0650C09B7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922333" cy="6858000"/>
          </a:xfrm>
          <a:custGeom>
            <a:avLst/>
            <a:gdLst>
              <a:gd name="connsiteX0" fmla="*/ 0 w 5922333"/>
              <a:gd name="connsiteY0" fmla="*/ 0 h 6858000"/>
              <a:gd name="connsiteX1" fmla="*/ 5129731 w 5922333"/>
              <a:gd name="connsiteY1" fmla="*/ 0 h 6858000"/>
              <a:gd name="connsiteX2" fmla="*/ 5142311 w 5922333"/>
              <a:gd name="connsiteY2" fmla="*/ 23550 h 6858000"/>
              <a:gd name="connsiteX3" fmla="*/ 5922333 w 5922333"/>
              <a:gd name="connsiteY3" fmla="*/ 3479505 h 6858000"/>
              <a:gd name="connsiteX4" fmla="*/ 5251778 w 5922333"/>
              <a:gd name="connsiteY4" fmla="*/ 6708999 h 6858000"/>
              <a:gd name="connsiteX5" fmla="*/ 5179753 w 5922333"/>
              <a:gd name="connsiteY5" fmla="*/ 6858000 h 6858000"/>
              <a:gd name="connsiteX6" fmla="*/ 0 w 5922333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22333" h="6858000">
                <a:moveTo>
                  <a:pt x="0" y="0"/>
                </a:moveTo>
                <a:lnTo>
                  <a:pt x="5129731" y="0"/>
                </a:lnTo>
                <a:lnTo>
                  <a:pt x="5142311" y="23550"/>
                </a:lnTo>
                <a:cubicBezTo>
                  <a:pt x="5632215" y="987256"/>
                  <a:pt x="5922333" y="2183538"/>
                  <a:pt x="5922333" y="3479505"/>
                </a:cubicBezTo>
                <a:cubicBezTo>
                  <a:pt x="5922333" y="4675783"/>
                  <a:pt x="5675132" y="5787121"/>
                  <a:pt x="5251778" y="6708999"/>
                </a:cubicBezTo>
                <a:lnTo>
                  <a:pt x="5179753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194" name="Rectangle 2">
            <a:extLst>
              <a:ext uri="{FF2B5EF4-FFF2-40B4-BE49-F238E27FC236}">
                <a16:creationId xmlns:a16="http://schemas.microsoft.com/office/drawing/2014/main" id="{42988EF2-D056-4F71-A9B8-12AA7DCF6D3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48055" y="315512"/>
            <a:ext cx="4922338" cy="122724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altLang="cs-CZ" sz="3400" b="1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hlinkClick r:id="" action="ppaction://noaction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DÁNSKO</a:t>
            </a:r>
            <a:r>
              <a:rPr lang="cs-CZ" altLang="cs-CZ" sz="3400" b="1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– Kodaň (Dánské království)</a:t>
            </a:r>
          </a:p>
        </p:txBody>
      </p:sp>
      <p:sp>
        <p:nvSpPr>
          <p:cNvPr id="159" name="Rectangle 158">
            <a:extLst>
              <a:ext uri="{FF2B5EF4-FFF2-40B4-BE49-F238E27FC236}">
                <a16:creationId xmlns:a16="http://schemas.microsoft.com/office/drawing/2014/main" id="{8C818ED5-2F56-4171-9445-3AA4F44623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016867"/>
            <a:ext cx="128016" cy="653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1" name="Rectangle 160">
            <a:extLst>
              <a:ext uri="{FF2B5EF4-FFF2-40B4-BE49-F238E27FC236}">
                <a16:creationId xmlns:a16="http://schemas.microsoft.com/office/drawing/2014/main" id="{DE74FCE8-866C-4AFA-B45C-FACE2A6094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38911" y="2089941"/>
            <a:ext cx="4970439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D52E1250-0CD8-400B-88E5-F8BA4C316056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448054" y="1412776"/>
            <a:ext cx="4970439" cy="5021128"/>
          </a:xfrm>
        </p:spPr>
        <p:txBody>
          <a:bodyPr vert="horz" lIns="91440" tIns="45720" rIns="91440" bIns="45720" rtlCol="0"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cs-CZ" altLang="cs-CZ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Dánsko, Faerské ostrovy a Grónsko,</a:t>
            </a:r>
            <a:br>
              <a:rPr lang="cs-CZ" altLang="cs-CZ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cs-CZ" altLang="cs-CZ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cca 6 mil., 120 ob./km</a:t>
            </a:r>
            <a:r>
              <a:rPr lang="cs-CZ" altLang="cs-CZ" sz="22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cs-CZ" altLang="cs-CZ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EU a NATO.</a:t>
            </a:r>
            <a:endParaRPr lang="cs-CZ" altLang="cs-CZ" sz="2200" baseline="30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cs-CZ" altLang="cs-CZ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Leží na rovinatém Jutském poloostrově </a:t>
            </a:r>
            <a:br>
              <a:rPr lang="cs-CZ" altLang="cs-CZ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cs-CZ" altLang="cs-CZ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přilehlých ostrovech v mírném podnebném pásu. 60% povrchu zaujímá orná půda, s vyspělým zemědělstvím (vývoz).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altLang="cs-CZ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Spokojené obyvatelstvo, ráj cyklistů, velmi čisté a upravené ulice, země piva (</a:t>
            </a:r>
            <a:r>
              <a:rPr lang="en-US" altLang="cs-CZ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Carlsberg, Tuborg</a:t>
            </a:r>
            <a:r>
              <a:rPr lang="cs-CZ" altLang="cs-CZ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altLang="cs-CZ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H. CH. Andersen, fyzik Niels </a:t>
            </a:r>
            <a:r>
              <a:rPr lang="cs-CZ" altLang="cs-CZ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Bohr</a:t>
            </a:r>
            <a:r>
              <a:rPr lang="cs-CZ" altLang="cs-CZ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altLang="cs-CZ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Těžba ropy ze Severního moře.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altLang="cs-CZ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LEGO, </a:t>
            </a:r>
            <a:r>
              <a:rPr lang="cs-CZ" altLang="cs-CZ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Jysk</a:t>
            </a:r>
            <a:r>
              <a:rPr lang="cs-CZ" altLang="cs-CZ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cs-CZ" altLang="cs-CZ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Nowaco</a:t>
            </a:r>
            <a:r>
              <a:rPr lang="cs-CZ" altLang="cs-CZ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větrné elektrárny, designový nábytek. </a:t>
            </a:r>
          </a:p>
          <a:p>
            <a:endParaRPr lang="en-US" altLang="cs-CZ" sz="20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>
            <a:extLst>
              <a:ext uri="{FF2B5EF4-FFF2-40B4-BE49-F238E27FC236}">
                <a16:creationId xmlns:a16="http://schemas.microsoft.com/office/drawing/2014/main" id="{7A74463F-EE65-4AB3-B7B5-774D4F369C4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92"/>
          <a:stretch/>
        </p:blipFill>
        <p:spPr bwMode="auto">
          <a:xfrm>
            <a:off x="-4" y="-6"/>
            <a:ext cx="12192000" cy="6855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2" name="Rectangle 2">
            <a:extLst>
              <a:ext uri="{FF2B5EF4-FFF2-40B4-BE49-F238E27FC236}">
                <a16:creationId xmlns:a16="http://schemas.microsoft.com/office/drawing/2014/main" id="{7AF901C5-351A-46D9-B88F-6E018B2C37D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18936" y="415353"/>
            <a:ext cx="6802625" cy="92541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cs-CZ" altLang="cs-CZ" b="1" kern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hlinkClick r:id="" action="ppaction://noaction"/>
              </a:rPr>
              <a:t>NORSKO</a:t>
            </a:r>
            <a:r>
              <a:rPr lang="cs-CZ" altLang="cs-CZ" b="1" kern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Oslo</a:t>
            </a:r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4D84BD2C-7162-4309-88F2-8C8D262A7B69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623392" y="1227792"/>
            <a:ext cx="4392488" cy="4764803"/>
          </a:xfrm>
        </p:spPr>
        <p:txBody>
          <a:bodyPr vert="horz" lIns="91440" tIns="45720" rIns="91440" bIns="45720" rtlCol="0" anchor="t">
            <a:no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cs-CZ" altLang="cs-CZ" sz="2100" b="1" dirty="0"/>
              <a:t>Vikingové, Fjordy, </a:t>
            </a:r>
            <a:r>
              <a:rPr lang="cs-CZ" altLang="cs-CZ" sz="2100" dirty="0"/>
              <a:t>5 mil., </a:t>
            </a:r>
            <a:br>
              <a:rPr lang="cs-CZ" altLang="cs-CZ" sz="2100" dirty="0"/>
            </a:br>
            <a:r>
              <a:rPr lang="cs-CZ" altLang="cs-CZ" sz="2100" dirty="0"/>
              <a:t>13 ob./km</a:t>
            </a:r>
            <a:r>
              <a:rPr lang="cs-CZ" altLang="cs-CZ" sz="2100" baseline="30000" dirty="0"/>
              <a:t>2</a:t>
            </a:r>
            <a:r>
              <a:rPr lang="cs-CZ" altLang="cs-CZ" sz="2100" dirty="0"/>
              <a:t>, království;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altLang="cs-CZ" sz="2100" b="1" dirty="0"/>
              <a:t>Podnebí vliv Golfský proud, protáhlý tvar státu a Skandinávské pohoří</a:t>
            </a:r>
            <a:r>
              <a:rPr lang="cs-CZ" altLang="cs-CZ" sz="2100" dirty="0"/>
              <a:t>, pouze 4% orná půda;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altLang="cs-CZ" sz="2100" b="1" dirty="0"/>
              <a:t>Rybolov</a:t>
            </a:r>
            <a:r>
              <a:rPr lang="cs-CZ" altLang="cs-CZ" sz="2100" dirty="0"/>
              <a:t>, </a:t>
            </a:r>
            <a:r>
              <a:rPr lang="cs-CZ" altLang="cs-CZ" sz="2100" b="1" dirty="0"/>
              <a:t>těžba dřeva </a:t>
            </a:r>
            <a:r>
              <a:rPr lang="cs-CZ" altLang="cs-CZ" sz="2100" dirty="0"/>
              <a:t>(výroba papíru) a </a:t>
            </a:r>
            <a:r>
              <a:rPr lang="cs-CZ" altLang="cs-CZ" sz="2100" b="1" dirty="0"/>
              <a:t>ropy </a:t>
            </a:r>
            <a:r>
              <a:rPr lang="cs-CZ" altLang="cs-CZ" sz="2100" dirty="0"/>
              <a:t>(Severní moře), výroba vodní el. energie, hliníkárny, velká obchodní flotila.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sz="2100" dirty="0"/>
              <a:t>Porušují celosvětové zákony </a:t>
            </a:r>
            <a:br>
              <a:rPr lang="cs-CZ" sz="2100" dirty="0"/>
            </a:br>
            <a:r>
              <a:rPr lang="cs-CZ" sz="2100" dirty="0"/>
              <a:t>o zákazu lovu velryb (nejsou v EU);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altLang="cs-CZ" sz="2100" dirty="0"/>
              <a:t>Zimní sporty, Amundsen, Henrik Ibsen, Jo </a:t>
            </a:r>
            <a:r>
              <a:rPr lang="cs-CZ" altLang="cs-CZ" sz="2100" dirty="0" err="1"/>
              <a:t>Nesbo</a:t>
            </a:r>
            <a:r>
              <a:rPr lang="cs-CZ" altLang="cs-CZ" sz="2100" dirty="0"/>
              <a:t>, Edvard </a:t>
            </a:r>
            <a:r>
              <a:rPr lang="cs-CZ" altLang="cs-CZ" sz="2100" dirty="0" err="1"/>
              <a:t>Munch</a:t>
            </a:r>
            <a:r>
              <a:rPr lang="cs-CZ" altLang="cs-CZ" sz="2100" dirty="0"/>
              <a:t>, Edvard </a:t>
            </a:r>
            <a:r>
              <a:rPr lang="cs-CZ" altLang="cs-CZ" sz="2100" dirty="0" err="1"/>
              <a:t>Grieg</a:t>
            </a:r>
            <a:r>
              <a:rPr lang="cs-CZ" altLang="cs-CZ" sz="2100" dirty="0"/>
              <a:t>.</a:t>
            </a:r>
          </a:p>
        </p:txBody>
      </p:sp>
      <p:sp>
        <p:nvSpPr>
          <p:cNvPr id="256" name="Oval 255">
            <a:extLst>
              <a:ext uri="{FF2B5EF4-FFF2-40B4-BE49-F238E27FC236}">
                <a16:creationId xmlns:a16="http://schemas.microsoft.com/office/drawing/2014/main" id="{C99A8FB7-A79B-4BC9-9D56-B79587F6AA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61217" y="2672409"/>
            <a:ext cx="3072384" cy="3072384"/>
          </a:xfrm>
          <a:prstGeom prst="ellipse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7" name="Freeform: Shape 256">
            <a:extLst>
              <a:ext uri="{FF2B5EF4-FFF2-40B4-BE49-F238E27FC236}">
                <a16:creationId xmlns:a16="http://schemas.microsoft.com/office/drawing/2014/main" id="{B23893E2-3349-46D7-A7AA-B9E447957F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996859" y="0"/>
            <a:ext cx="4198060" cy="3650200"/>
          </a:xfrm>
          <a:custGeom>
            <a:avLst/>
            <a:gdLst>
              <a:gd name="connsiteX0" fmla="*/ 262846 w 4198060"/>
              <a:gd name="connsiteY0" fmla="*/ 0 h 3650200"/>
              <a:gd name="connsiteX1" fmla="*/ 4198060 w 4198060"/>
              <a:gd name="connsiteY1" fmla="*/ 0 h 3650200"/>
              <a:gd name="connsiteX2" fmla="*/ 4198060 w 4198060"/>
              <a:gd name="connsiteY2" fmla="*/ 3021648 h 3650200"/>
              <a:gd name="connsiteX3" fmla="*/ 4142653 w 4198060"/>
              <a:gd name="connsiteY3" fmla="*/ 3072005 h 3650200"/>
              <a:gd name="connsiteX4" fmla="*/ 2532040 w 4198060"/>
              <a:gd name="connsiteY4" fmla="*/ 3650200 h 3650200"/>
              <a:gd name="connsiteX5" fmla="*/ 0 w 4198060"/>
              <a:gd name="connsiteY5" fmla="*/ 1118160 h 3650200"/>
              <a:gd name="connsiteX6" fmla="*/ 198981 w 4198060"/>
              <a:gd name="connsiteY6" fmla="*/ 132576 h 365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98060" h="3650200">
                <a:moveTo>
                  <a:pt x="262846" y="0"/>
                </a:moveTo>
                <a:lnTo>
                  <a:pt x="4198060" y="0"/>
                </a:lnTo>
                <a:lnTo>
                  <a:pt x="4198060" y="3021648"/>
                </a:lnTo>
                <a:lnTo>
                  <a:pt x="4142653" y="3072005"/>
                </a:lnTo>
                <a:cubicBezTo>
                  <a:pt x="3704967" y="3433216"/>
                  <a:pt x="3143843" y="3650200"/>
                  <a:pt x="2532040" y="3650200"/>
                </a:cubicBezTo>
                <a:cubicBezTo>
                  <a:pt x="1133633" y="3650200"/>
                  <a:pt x="0" y="2516567"/>
                  <a:pt x="0" y="1118160"/>
                </a:cubicBezTo>
                <a:cubicBezTo>
                  <a:pt x="0" y="768558"/>
                  <a:pt x="70852" y="435505"/>
                  <a:pt x="198981" y="132576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100" name="Picture 4">
            <a:extLst>
              <a:ext uri="{FF2B5EF4-FFF2-40B4-BE49-F238E27FC236}">
                <a16:creationId xmlns:a16="http://schemas.microsoft.com/office/drawing/2014/main" id="{3CA01358-832B-4962-921C-F3DB53C29EF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57" r="2392" b="-2"/>
          <a:stretch/>
        </p:blipFill>
        <p:spPr bwMode="auto">
          <a:xfrm>
            <a:off x="5925809" y="2837001"/>
            <a:ext cx="2743200" cy="2743200"/>
          </a:xfrm>
          <a:custGeom>
            <a:avLst/>
            <a:gdLst>
              <a:gd name="connsiteX0" fmla="*/ 1440180 w 2880360"/>
              <a:gd name="connsiteY0" fmla="*/ 0 h 2880360"/>
              <a:gd name="connsiteX1" fmla="*/ 2880360 w 2880360"/>
              <a:gd name="connsiteY1" fmla="*/ 1440180 h 2880360"/>
              <a:gd name="connsiteX2" fmla="*/ 1440180 w 2880360"/>
              <a:gd name="connsiteY2" fmla="*/ 2880360 h 2880360"/>
              <a:gd name="connsiteX3" fmla="*/ 0 w 2880360"/>
              <a:gd name="connsiteY3" fmla="*/ 1440180 h 2880360"/>
              <a:gd name="connsiteX4" fmla="*/ 1440180 w 2880360"/>
              <a:gd name="connsiteY4" fmla="*/ 0 h 2880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80360" h="2880360">
                <a:moveTo>
                  <a:pt x="1440180" y="0"/>
                </a:moveTo>
                <a:cubicBezTo>
                  <a:pt x="2235569" y="0"/>
                  <a:pt x="2880360" y="644791"/>
                  <a:pt x="2880360" y="1440180"/>
                </a:cubicBezTo>
                <a:cubicBezTo>
                  <a:pt x="2880360" y="2235569"/>
                  <a:pt x="2235569" y="2880360"/>
                  <a:pt x="1440180" y="2880360"/>
                </a:cubicBezTo>
                <a:cubicBezTo>
                  <a:pt x="644791" y="2880360"/>
                  <a:pt x="0" y="2235569"/>
                  <a:pt x="0" y="1440180"/>
                </a:cubicBezTo>
                <a:cubicBezTo>
                  <a:pt x="0" y="644791"/>
                  <a:pt x="644791" y="0"/>
                  <a:pt x="1440180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Výsledek obrázku pro norsko">
            <a:extLst>
              <a:ext uri="{FF2B5EF4-FFF2-40B4-BE49-F238E27FC236}">
                <a16:creationId xmlns:a16="http://schemas.microsoft.com/office/drawing/2014/main" id="{C278E4D8-4D25-4534-8960-700C42EF9B2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51" r="2211" b="1"/>
          <a:stretch/>
        </p:blipFill>
        <p:spPr bwMode="auto">
          <a:xfrm>
            <a:off x="8160603" y="2"/>
            <a:ext cx="4034316" cy="3486455"/>
          </a:xfrm>
          <a:custGeom>
            <a:avLst/>
            <a:gdLst>
              <a:gd name="connsiteX0" fmla="*/ 280681 w 4034316"/>
              <a:gd name="connsiteY0" fmla="*/ 0 h 3486455"/>
              <a:gd name="connsiteX1" fmla="*/ 4034316 w 4034316"/>
              <a:gd name="connsiteY1" fmla="*/ 0 h 3486455"/>
              <a:gd name="connsiteX2" fmla="*/ 4034316 w 4034316"/>
              <a:gd name="connsiteY2" fmla="*/ 2800630 h 3486455"/>
              <a:gd name="connsiteX3" fmla="*/ 3874752 w 4034316"/>
              <a:gd name="connsiteY3" fmla="*/ 2945652 h 3486455"/>
              <a:gd name="connsiteX4" fmla="*/ 2368296 w 4034316"/>
              <a:gd name="connsiteY4" fmla="*/ 3486455 h 3486455"/>
              <a:gd name="connsiteX5" fmla="*/ 0 w 4034316"/>
              <a:gd name="connsiteY5" fmla="*/ 1118159 h 3486455"/>
              <a:gd name="connsiteX6" fmla="*/ 186113 w 4034316"/>
              <a:gd name="connsiteY6" fmla="*/ 196311 h 3486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34316" h="3486455">
                <a:moveTo>
                  <a:pt x="280681" y="0"/>
                </a:moveTo>
                <a:lnTo>
                  <a:pt x="4034316" y="0"/>
                </a:lnTo>
                <a:lnTo>
                  <a:pt x="4034316" y="2800630"/>
                </a:lnTo>
                <a:lnTo>
                  <a:pt x="3874752" y="2945652"/>
                </a:lnTo>
                <a:cubicBezTo>
                  <a:pt x="3465371" y="3283503"/>
                  <a:pt x="2940535" y="3486455"/>
                  <a:pt x="2368296" y="3486455"/>
                </a:cubicBezTo>
                <a:cubicBezTo>
                  <a:pt x="1060322" y="3486455"/>
                  <a:pt x="0" y="2426133"/>
                  <a:pt x="0" y="1118159"/>
                </a:cubicBezTo>
                <a:cubicBezTo>
                  <a:pt x="0" y="791166"/>
                  <a:pt x="66270" y="479650"/>
                  <a:pt x="186113" y="196311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8" name="Freeform: Shape 257">
            <a:extLst>
              <a:ext uri="{FF2B5EF4-FFF2-40B4-BE49-F238E27FC236}">
                <a16:creationId xmlns:a16="http://schemas.microsoft.com/office/drawing/2014/main" id="{4BFC77B5-F38E-4A7D-80BD-C3A10B7177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64334" y="4032250"/>
            <a:ext cx="3227666" cy="2825750"/>
          </a:xfrm>
          <a:custGeom>
            <a:avLst/>
            <a:gdLst>
              <a:gd name="connsiteX0" fmla="*/ 1888600 w 3227666"/>
              <a:gd name="connsiteY0" fmla="*/ 0 h 2825750"/>
              <a:gd name="connsiteX1" fmla="*/ 3224042 w 3227666"/>
              <a:gd name="connsiteY1" fmla="*/ 553158 h 2825750"/>
              <a:gd name="connsiteX2" fmla="*/ 3227666 w 3227666"/>
              <a:gd name="connsiteY2" fmla="*/ 557146 h 2825750"/>
              <a:gd name="connsiteX3" fmla="*/ 3227666 w 3227666"/>
              <a:gd name="connsiteY3" fmla="*/ 2825750 h 2825750"/>
              <a:gd name="connsiteX4" fmla="*/ 250380 w 3227666"/>
              <a:gd name="connsiteY4" fmla="*/ 2825750 h 2825750"/>
              <a:gd name="connsiteX5" fmla="*/ 227944 w 3227666"/>
              <a:gd name="connsiteY5" fmla="*/ 2788819 h 2825750"/>
              <a:gd name="connsiteX6" fmla="*/ 0 w 3227666"/>
              <a:gd name="connsiteY6" fmla="*/ 1888600 h 2825750"/>
              <a:gd name="connsiteX7" fmla="*/ 1888600 w 3227666"/>
              <a:gd name="connsiteY7" fmla="*/ 0 h 282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27666" h="2825750">
                <a:moveTo>
                  <a:pt x="1888600" y="0"/>
                </a:moveTo>
                <a:cubicBezTo>
                  <a:pt x="2410123" y="0"/>
                  <a:pt x="2882273" y="211389"/>
                  <a:pt x="3224042" y="553158"/>
                </a:cubicBezTo>
                <a:lnTo>
                  <a:pt x="3227666" y="557146"/>
                </a:lnTo>
                <a:lnTo>
                  <a:pt x="3227666" y="2825750"/>
                </a:lnTo>
                <a:lnTo>
                  <a:pt x="250380" y="2825750"/>
                </a:lnTo>
                <a:lnTo>
                  <a:pt x="227944" y="2788819"/>
                </a:lnTo>
                <a:cubicBezTo>
                  <a:pt x="82574" y="2521217"/>
                  <a:pt x="0" y="2214552"/>
                  <a:pt x="0" y="1888600"/>
                </a:cubicBezTo>
                <a:cubicBezTo>
                  <a:pt x="0" y="845555"/>
                  <a:pt x="845555" y="0"/>
                  <a:pt x="1888600" y="0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59D18417-AB31-429D-90B6-9DB44323BCF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78" r="2" b="19325"/>
          <a:stretch/>
        </p:blipFill>
        <p:spPr bwMode="auto">
          <a:xfrm>
            <a:off x="9129290" y="4197216"/>
            <a:ext cx="3062710" cy="2660795"/>
          </a:xfrm>
          <a:custGeom>
            <a:avLst/>
            <a:gdLst>
              <a:gd name="connsiteX0" fmla="*/ 1723644 w 3062710"/>
              <a:gd name="connsiteY0" fmla="*/ 0 h 2660795"/>
              <a:gd name="connsiteX1" fmla="*/ 3053691 w 3062710"/>
              <a:gd name="connsiteY1" fmla="*/ 627247 h 2660795"/>
              <a:gd name="connsiteX2" fmla="*/ 3062710 w 3062710"/>
              <a:gd name="connsiteY2" fmla="*/ 639308 h 2660795"/>
              <a:gd name="connsiteX3" fmla="*/ 3062710 w 3062710"/>
              <a:gd name="connsiteY3" fmla="*/ 2660795 h 2660795"/>
              <a:gd name="connsiteX4" fmla="*/ 278239 w 3062710"/>
              <a:gd name="connsiteY4" fmla="*/ 2660795 h 2660795"/>
              <a:gd name="connsiteX5" fmla="*/ 208035 w 3062710"/>
              <a:gd name="connsiteY5" fmla="*/ 2545235 h 2660795"/>
              <a:gd name="connsiteX6" fmla="*/ 0 w 3062710"/>
              <a:gd name="connsiteY6" fmla="*/ 1723644 h 2660795"/>
              <a:gd name="connsiteX7" fmla="*/ 1723644 w 3062710"/>
              <a:gd name="connsiteY7" fmla="*/ 0 h 2660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62710" h="2660795">
                <a:moveTo>
                  <a:pt x="1723644" y="0"/>
                </a:moveTo>
                <a:cubicBezTo>
                  <a:pt x="2259111" y="0"/>
                  <a:pt x="2737550" y="244172"/>
                  <a:pt x="3053691" y="627247"/>
                </a:cubicBezTo>
                <a:lnTo>
                  <a:pt x="3062710" y="639308"/>
                </a:lnTo>
                <a:lnTo>
                  <a:pt x="3062710" y="2660795"/>
                </a:lnTo>
                <a:lnTo>
                  <a:pt x="278239" y="2660795"/>
                </a:lnTo>
                <a:lnTo>
                  <a:pt x="208035" y="2545235"/>
                </a:lnTo>
                <a:cubicBezTo>
                  <a:pt x="75362" y="2301006"/>
                  <a:pt x="0" y="2021126"/>
                  <a:pt x="0" y="1723644"/>
                </a:cubicBezTo>
                <a:cubicBezTo>
                  <a:pt x="0" y="771702"/>
                  <a:pt x="771702" y="0"/>
                  <a:pt x="1723644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Obdélník 1">
            <a:extLst>
              <a:ext uri="{FF2B5EF4-FFF2-40B4-BE49-F238E27FC236}">
                <a16:creationId xmlns:a16="http://schemas.microsoft.com/office/drawing/2014/main" id="{1C5D70DF-5657-4385-B41B-B876C7D27778}"/>
              </a:ext>
            </a:extLst>
          </p:cNvPr>
          <p:cNvSpPr/>
          <p:nvPr/>
        </p:nvSpPr>
        <p:spPr>
          <a:xfrm>
            <a:off x="6319416" y="5992595"/>
            <a:ext cx="1955985" cy="307777"/>
          </a:xfrm>
          <a:prstGeom prst="rect">
            <a:avLst/>
          </a:prstGeom>
          <a:solidFill>
            <a:schemeClr val="tx2"/>
          </a:solidFill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Ole Einar </a:t>
            </a:r>
            <a:r>
              <a:rPr lang="nn-NO" sz="14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Bjørndalen</a:t>
            </a:r>
            <a:endParaRPr lang="nn-NO" sz="1400" b="1" i="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bdélník 2">
            <a:extLst>
              <a:ext uri="{FF2B5EF4-FFF2-40B4-BE49-F238E27FC236}">
                <a16:creationId xmlns:a16="http://schemas.microsoft.com/office/drawing/2014/main" id="{021E6144-2DE4-43CE-BC5C-ED4C1B97E41E}"/>
              </a:ext>
            </a:extLst>
          </p:cNvPr>
          <p:cNvSpPr/>
          <p:nvPr/>
        </p:nvSpPr>
        <p:spPr>
          <a:xfrm>
            <a:off x="625074" y="6302978"/>
            <a:ext cx="53216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b="1" u="sng" dirty="0">
                <a:hlinkClick r:id="rId6"/>
              </a:rPr>
              <a:t>Norsko, země všech</a:t>
            </a:r>
            <a:r>
              <a:rPr lang="en-US" b="1" u="sng" dirty="0">
                <a:hlinkClick r:id="rId6"/>
              </a:rPr>
              <a:t> … document </a:t>
            </a:r>
            <a:r>
              <a:rPr lang="cs-CZ" b="1" u="sng" dirty="0">
                <a:hlinkClick r:id="rId6"/>
              </a:rPr>
              <a:t>Nadace O2 </a:t>
            </a:r>
            <a:r>
              <a:rPr lang="cs-CZ" b="1" u="sng" dirty="0" err="1">
                <a:hlinkClick r:id="rId6"/>
              </a:rPr>
              <a:t>Think</a:t>
            </a:r>
            <a:r>
              <a:rPr lang="cs-CZ" b="1" u="sng" dirty="0">
                <a:hlinkClick r:id="rId6"/>
              </a:rPr>
              <a:t> Big</a:t>
            </a:r>
            <a:endParaRPr lang="cs-CZ" b="1" u="sng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7" name="Rectangle 136">
            <a:extLst>
              <a:ext uri="{FF2B5EF4-FFF2-40B4-BE49-F238E27FC236}">
                <a16:creationId xmlns:a16="http://schemas.microsoft.com/office/drawing/2014/main" id="{33CD251C-A887-4D2F-925B-FC09719853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376B7ADB-EAC3-4537-9CDA-6DB85D05DE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240" y="1522604"/>
            <a:ext cx="3058621" cy="1000375"/>
          </a:xfrm>
        </p:spPr>
        <p:txBody>
          <a:bodyPr anchor="t">
            <a:normAutofit/>
          </a:bodyPr>
          <a:lstStyle/>
          <a:p>
            <a:r>
              <a:rPr lang="cs-CZ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Skandinávské </a:t>
            </a:r>
            <a:br>
              <a:rPr lang="cs-CZ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pohoří, fjordy</a:t>
            </a:r>
          </a:p>
        </p:txBody>
      </p:sp>
      <p:grpSp>
        <p:nvGrpSpPr>
          <p:cNvPr id="139" name="Group 138">
            <a:extLst>
              <a:ext uri="{FF2B5EF4-FFF2-40B4-BE49-F238E27FC236}">
                <a16:creationId xmlns:a16="http://schemas.microsoft.com/office/drawing/2014/main" id="{770AE191-D2EA-45C9-A44D-830C188F74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72021" y="518649"/>
            <a:ext cx="1128382" cy="847206"/>
            <a:chOff x="8183879" y="1000124"/>
            <a:chExt cx="1562267" cy="1172973"/>
          </a:xfrm>
        </p:grpSpPr>
        <p:sp>
          <p:nvSpPr>
            <p:cNvPr id="140" name="Freeform 5">
              <a:extLst>
                <a:ext uri="{FF2B5EF4-FFF2-40B4-BE49-F238E27FC236}">
                  <a16:creationId xmlns:a16="http://schemas.microsoft.com/office/drawing/2014/main" id="{23A0E4C1-B7A6-4637-AC51-4A5AE3841FF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183879" y="1348782"/>
              <a:ext cx="935037" cy="824315"/>
            </a:xfrm>
            <a:custGeom>
              <a:avLst/>
              <a:gdLst>
                <a:gd name="T0" fmla="*/ 225 w 785"/>
                <a:gd name="T1" fmla="*/ 692 h 692"/>
                <a:gd name="T2" fmla="*/ 177 w 785"/>
                <a:gd name="T3" fmla="*/ 665 h 692"/>
                <a:gd name="T4" fmla="*/ 9 w 785"/>
                <a:gd name="T5" fmla="*/ 374 h 692"/>
                <a:gd name="T6" fmla="*/ 9 w 785"/>
                <a:gd name="T7" fmla="*/ 318 h 692"/>
                <a:gd name="T8" fmla="*/ 177 w 785"/>
                <a:gd name="T9" fmla="*/ 27 h 692"/>
                <a:gd name="T10" fmla="*/ 225 w 785"/>
                <a:gd name="T11" fmla="*/ 0 h 692"/>
                <a:gd name="T12" fmla="*/ 561 w 785"/>
                <a:gd name="T13" fmla="*/ 0 h 692"/>
                <a:gd name="T14" fmla="*/ 609 w 785"/>
                <a:gd name="T15" fmla="*/ 27 h 692"/>
                <a:gd name="T16" fmla="*/ 777 w 785"/>
                <a:gd name="T17" fmla="*/ 318 h 692"/>
                <a:gd name="T18" fmla="*/ 777 w 785"/>
                <a:gd name="T19" fmla="*/ 374 h 692"/>
                <a:gd name="T20" fmla="*/ 609 w 785"/>
                <a:gd name="T21" fmla="*/ 665 h 692"/>
                <a:gd name="T22" fmla="*/ 561 w 785"/>
                <a:gd name="T23" fmla="*/ 692 h 692"/>
                <a:gd name="T24" fmla="*/ 225 w 785"/>
                <a:gd name="T25" fmla="*/ 692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5" h="692">
                  <a:moveTo>
                    <a:pt x="225" y="692"/>
                  </a:moveTo>
                  <a:cubicBezTo>
                    <a:pt x="207" y="692"/>
                    <a:pt x="185" y="680"/>
                    <a:pt x="177" y="665"/>
                  </a:cubicBezTo>
                  <a:cubicBezTo>
                    <a:pt x="9" y="374"/>
                    <a:pt x="9" y="374"/>
                    <a:pt x="9" y="374"/>
                  </a:cubicBezTo>
                  <a:cubicBezTo>
                    <a:pt x="0" y="358"/>
                    <a:pt x="0" y="334"/>
                    <a:pt x="9" y="318"/>
                  </a:cubicBezTo>
                  <a:cubicBezTo>
                    <a:pt x="177" y="27"/>
                    <a:pt x="177" y="27"/>
                    <a:pt x="177" y="27"/>
                  </a:cubicBezTo>
                  <a:cubicBezTo>
                    <a:pt x="185" y="12"/>
                    <a:pt x="207" y="0"/>
                    <a:pt x="225" y="0"/>
                  </a:cubicBezTo>
                  <a:cubicBezTo>
                    <a:pt x="561" y="0"/>
                    <a:pt x="561" y="0"/>
                    <a:pt x="561" y="0"/>
                  </a:cubicBezTo>
                  <a:cubicBezTo>
                    <a:pt x="578" y="0"/>
                    <a:pt x="600" y="12"/>
                    <a:pt x="609" y="27"/>
                  </a:cubicBezTo>
                  <a:cubicBezTo>
                    <a:pt x="777" y="318"/>
                    <a:pt x="777" y="318"/>
                    <a:pt x="777" y="318"/>
                  </a:cubicBezTo>
                  <a:cubicBezTo>
                    <a:pt x="785" y="334"/>
                    <a:pt x="785" y="358"/>
                    <a:pt x="777" y="374"/>
                  </a:cubicBezTo>
                  <a:cubicBezTo>
                    <a:pt x="609" y="665"/>
                    <a:pt x="609" y="665"/>
                    <a:pt x="609" y="665"/>
                  </a:cubicBezTo>
                  <a:cubicBezTo>
                    <a:pt x="600" y="680"/>
                    <a:pt x="578" y="692"/>
                    <a:pt x="561" y="692"/>
                  </a:cubicBezTo>
                  <a:lnTo>
                    <a:pt x="225" y="692"/>
                  </a:lnTo>
                  <a:close/>
                </a:path>
              </a:pathLst>
            </a:custGeom>
            <a:noFill/>
            <a:ln w="28575" cmpd="sng"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Freeform 5">
              <a:extLst>
                <a:ext uri="{FF2B5EF4-FFF2-40B4-BE49-F238E27FC236}">
                  <a16:creationId xmlns:a16="http://schemas.microsoft.com/office/drawing/2014/main" id="{F4E8C039-CC58-44F3-8A7B-E0A934C1D01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983979" y="1000124"/>
              <a:ext cx="762167" cy="671915"/>
            </a:xfrm>
            <a:custGeom>
              <a:avLst/>
              <a:gdLst>
                <a:gd name="T0" fmla="*/ 225 w 785"/>
                <a:gd name="T1" fmla="*/ 692 h 692"/>
                <a:gd name="T2" fmla="*/ 177 w 785"/>
                <a:gd name="T3" fmla="*/ 665 h 692"/>
                <a:gd name="T4" fmla="*/ 9 w 785"/>
                <a:gd name="T5" fmla="*/ 374 h 692"/>
                <a:gd name="T6" fmla="*/ 9 w 785"/>
                <a:gd name="T7" fmla="*/ 318 h 692"/>
                <a:gd name="T8" fmla="*/ 177 w 785"/>
                <a:gd name="T9" fmla="*/ 27 h 692"/>
                <a:gd name="T10" fmla="*/ 225 w 785"/>
                <a:gd name="T11" fmla="*/ 0 h 692"/>
                <a:gd name="T12" fmla="*/ 561 w 785"/>
                <a:gd name="T13" fmla="*/ 0 h 692"/>
                <a:gd name="T14" fmla="*/ 609 w 785"/>
                <a:gd name="T15" fmla="*/ 27 h 692"/>
                <a:gd name="T16" fmla="*/ 777 w 785"/>
                <a:gd name="T17" fmla="*/ 318 h 692"/>
                <a:gd name="T18" fmla="*/ 777 w 785"/>
                <a:gd name="T19" fmla="*/ 374 h 692"/>
                <a:gd name="T20" fmla="*/ 609 w 785"/>
                <a:gd name="T21" fmla="*/ 665 h 692"/>
                <a:gd name="T22" fmla="*/ 561 w 785"/>
                <a:gd name="T23" fmla="*/ 692 h 692"/>
                <a:gd name="T24" fmla="*/ 225 w 785"/>
                <a:gd name="T25" fmla="*/ 692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5" h="692">
                  <a:moveTo>
                    <a:pt x="225" y="692"/>
                  </a:moveTo>
                  <a:cubicBezTo>
                    <a:pt x="207" y="692"/>
                    <a:pt x="185" y="680"/>
                    <a:pt x="177" y="665"/>
                  </a:cubicBezTo>
                  <a:cubicBezTo>
                    <a:pt x="9" y="374"/>
                    <a:pt x="9" y="374"/>
                    <a:pt x="9" y="374"/>
                  </a:cubicBezTo>
                  <a:cubicBezTo>
                    <a:pt x="0" y="358"/>
                    <a:pt x="0" y="334"/>
                    <a:pt x="9" y="318"/>
                  </a:cubicBezTo>
                  <a:cubicBezTo>
                    <a:pt x="177" y="27"/>
                    <a:pt x="177" y="27"/>
                    <a:pt x="177" y="27"/>
                  </a:cubicBezTo>
                  <a:cubicBezTo>
                    <a:pt x="185" y="12"/>
                    <a:pt x="207" y="0"/>
                    <a:pt x="225" y="0"/>
                  </a:cubicBezTo>
                  <a:cubicBezTo>
                    <a:pt x="561" y="0"/>
                    <a:pt x="561" y="0"/>
                    <a:pt x="561" y="0"/>
                  </a:cubicBezTo>
                  <a:cubicBezTo>
                    <a:pt x="578" y="0"/>
                    <a:pt x="600" y="12"/>
                    <a:pt x="609" y="27"/>
                  </a:cubicBezTo>
                  <a:cubicBezTo>
                    <a:pt x="777" y="318"/>
                    <a:pt x="777" y="318"/>
                    <a:pt x="777" y="318"/>
                  </a:cubicBezTo>
                  <a:cubicBezTo>
                    <a:pt x="785" y="334"/>
                    <a:pt x="785" y="358"/>
                    <a:pt x="777" y="374"/>
                  </a:cubicBezTo>
                  <a:cubicBezTo>
                    <a:pt x="609" y="665"/>
                    <a:pt x="609" y="665"/>
                    <a:pt x="609" y="665"/>
                  </a:cubicBezTo>
                  <a:cubicBezTo>
                    <a:pt x="600" y="680"/>
                    <a:pt x="578" y="692"/>
                    <a:pt x="561" y="692"/>
                  </a:cubicBezTo>
                  <a:lnTo>
                    <a:pt x="225" y="692"/>
                  </a:lnTo>
                  <a:close/>
                </a:path>
              </a:pathLst>
            </a:custGeom>
            <a:noFill/>
            <a:ln w="28575" cmpd="sng"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026203CC-045E-426C-94F3-CDEB2D730E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2240" y="2550706"/>
            <a:ext cx="3625528" cy="4118653"/>
          </a:xfrm>
        </p:spPr>
        <p:txBody>
          <a:bodyPr anchor="t">
            <a:no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cs-CZ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Skandinávský poloostrov;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Nejstarší pohoří </a:t>
            </a:r>
            <a:br>
              <a:rPr lang="cs-CZ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cs-CZ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 Evropě</a:t>
            </a:r>
            <a:r>
              <a:rPr lang="cs-CZ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Vliv ledovců z doby ledové, velmi členité pobřeží;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Vznik úzkých zálivů – fjordů;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10 - 100 km dlouhý záliv;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Fjordy - Norsko, Dánsko, Irsko, Kanada, Chile.</a:t>
            </a:r>
          </a:p>
        </p:txBody>
      </p:sp>
      <p:pic>
        <p:nvPicPr>
          <p:cNvPr id="25602" name="Picture 2">
            <a:extLst>
              <a:ext uri="{FF2B5EF4-FFF2-40B4-BE49-F238E27FC236}">
                <a16:creationId xmlns:a16="http://schemas.microsoft.com/office/drawing/2014/main" id="{B654112E-3AE8-4B60-92B8-3344355FB55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633" r="3" b="5626"/>
          <a:stretch/>
        </p:blipFill>
        <p:spPr bwMode="auto">
          <a:xfrm>
            <a:off x="3791744" y="0"/>
            <a:ext cx="3731799" cy="3383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Výsledek obrázku pro skandinavske pohori">
            <a:extLst>
              <a:ext uri="{FF2B5EF4-FFF2-40B4-BE49-F238E27FC236}">
                <a16:creationId xmlns:a16="http://schemas.microsoft.com/office/drawing/2014/main" id="{BB124BDC-4BCC-4677-96A9-2E59ADF501D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" t="4" r="263"/>
          <a:stretch/>
        </p:blipFill>
        <p:spPr bwMode="auto">
          <a:xfrm>
            <a:off x="7652067" y="0"/>
            <a:ext cx="4539931" cy="3383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>
            <a:extLst>
              <a:ext uri="{FF2B5EF4-FFF2-40B4-BE49-F238E27FC236}">
                <a16:creationId xmlns:a16="http://schemas.microsoft.com/office/drawing/2014/main" id="{DFBF50BA-0479-464E-A178-B9C1A555FC0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70" r="-2" b="13721"/>
          <a:stretch/>
        </p:blipFill>
        <p:spPr bwMode="auto">
          <a:xfrm>
            <a:off x="4639055" y="3474720"/>
            <a:ext cx="7552944" cy="3383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bdélník 3">
            <a:extLst>
              <a:ext uri="{FF2B5EF4-FFF2-40B4-BE49-F238E27FC236}">
                <a16:creationId xmlns:a16="http://schemas.microsoft.com/office/drawing/2014/main" id="{F105DFCE-DF51-469A-BF38-B44770A9D4D9}"/>
              </a:ext>
            </a:extLst>
          </p:cNvPr>
          <p:cNvSpPr/>
          <p:nvPr/>
        </p:nvSpPr>
        <p:spPr>
          <a:xfrm>
            <a:off x="1969380" y="333983"/>
            <a:ext cx="16722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600"/>
              </a:spcAft>
            </a:pPr>
            <a:r>
              <a:rPr lang="cs-CZ" b="1" u="sng" dirty="0">
                <a:latin typeface="Roboto"/>
                <a:hlinkClick r:id="rId5"/>
              </a:rPr>
              <a:t>Norské fjordy</a:t>
            </a:r>
            <a:endParaRPr lang="cs-CZ" b="1" i="0" u="sng" dirty="0">
              <a:effectLst/>
              <a:latin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10353752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2" name="Rectangle 191">
            <a:extLst>
              <a:ext uri="{FF2B5EF4-FFF2-40B4-BE49-F238E27FC236}">
                <a16:creationId xmlns:a16="http://schemas.microsoft.com/office/drawing/2014/main" id="{B43B9CA2-4B31-4ACD-9A9F-B8E6C64203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157" name="Picture 13" descr="Výsledek obrázku pro abba">
            <a:hlinkClick r:id="rId2"/>
            <a:extLst>
              <a:ext uri="{FF2B5EF4-FFF2-40B4-BE49-F238E27FC236}">
                <a16:creationId xmlns:a16="http://schemas.microsoft.com/office/drawing/2014/main" id="{0311275C-780B-40F1-B8AA-A3C54DB443A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1" r="3" b="3"/>
          <a:stretch/>
        </p:blipFill>
        <p:spPr bwMode="auto">
          <a:xfrm>
            <a:off x="8529321" y="10"/>
            <a:ext cx="3662680" cy="3401558"/>
          </a:xfrm>
          <a:custGeom>
            <a:avLst/>
            <a:gdLst>
              <a:gd name="connsiteX0" fmla="*/ 0 w 3662680"/>
              <a:gd name="connsiteY0" fmla="*/ 0 h 3401568"/>
              <a:gd name="connsiteX1" fmla="*/ 3662680 w 3662680"/>
              <a:gd name="connsiteY1" fmla="*/ 0 h 3401568"/>
              <a:gd name="connsiteX2" fmla="*/ 3662680 w 3662680"/>
              <a:gd name="connsiteY2" fmla="*/ 3401568 h 3401568"/>
              <a:gd name="connsiteX3" fmla="*/ 774527 w 3662680"/>
              <a:gd name="connsiteY3" fmla="*/ 3401568 h 3401568"/>
              <a:gd name="connsiteX4" fmla="*/ 769892 w 3662680"/>
              <a:gd name="connsiteY4" fmla="*/ 3133175 h 3401568"/>
              <a:gd name="connsiteX5" fmla="*/ 104445 w 3662680"/>
              <a:gd name="connsiteY5" fmla="*/ 215033 h 3401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62680" h="3401568">
                <a:moveTo>
                  <a:pt x="0" y="0"/>
                </a:moveTo>
                <a:lnTo>
                  <a:pt x="3662680" y="0"/>
                </a:lnTo>
                <a:lnTo>
                  <a:pt x="3662680" y="3401568"/>
                </a:lnTo>
                <a:lnTo>
                  <a:pt x="774527" y="3401568"/>
                </a:lnTo>
                <a:lnTo>
                  <a:pt x="769892" y="3133175"/>
                </a:lnTo>
                <a:cubicBezTo>
                  <a:pt x="732577" y="2055441"/>
                  <a:pt x="492520" y="1056020"/>
                  <a:pt x="104445" y="215033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9" name="Picture 15" descr="Výsledek obrázku pro ikea">
            <a:extLst>
              <a:ext uri="{FF2B5EF4-FFF2-40B4-BE49-F238E27FC236}">
                <a16:creationId xmlns:a16="http://schemas.microsoft.com/office/drawing/2014/main" id="{5401B636-827A-4BBA-847A-F574148B8EE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37" r="15663"/>
          <a:stretch/>
        </p:blipFill>
        <p:spPr bwMode="auto">
          <a:xfrm>
            <a:off x="5115314" y="10"/>
            <a:ext cx="4118110" cy="3401558"/>
          </a:xfrm>
          <a:custGeom>
            <a:avLst/>
            <a:gdLst>
              <a:gd name="connsiteX0" fmla="*/ 0 w 4118110"/>
              <a:gd name="connsiteY0" fmla="*/ 0 h 3401568"/>
              <a:gd name="connsiteX1" fmla="*/ 3343575 w 4118110"/>
              <a:gd name="connsiteY1" fmla="*/ 0 h 3401568"/>
              <a:gd name="connsiteX2" fmla="*/ 3448028 w 4118110"/>
              <a:gd name="connsiteY2" fmla="*/ 215050 h 3401568"/>
              <a:gd name="connsiteX3" fmla="*/ 4113475 w 4118110"/>
              <a:gd name="connsiteY3" fmla="*/ 3133192 h 3401568"/>
              <a:gd name="connsiteX4" fmla="*/ 4118110 w 4118110"/>
              <a:gd name="connsiteY4" fmla="*/ 3401568 h 3401568"/>
              <a:gd name="connsiteX5" fmla="*/ 801224 w 4118110"/>
              <a:gd name="connsiteY5" fmla="*/ 3401568 h 3401568"/>
              <a:gd name="connsiteX6" fmla="*/ 797493 w 4118110"/>
              <a:gd name="connsiteY6" fmla="*/ 3185579 h 3401568"/>
              <a:gd name="connsiteX7" fmla="*/ 22579 w 4118110"/>
              <a:gd name="connsiteY7" fmla="*/ 42066 h 3401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18110" h="3401568">
                <a:moveTo>
                  <a:pt x="0" y="0"/>
                </a:moveTo>
                <a:lnTo>
                  <a:pt x="3343575" y="0"/>
                </a:lnTo>
                <a:lnTo>
                  <a:pt x="3448028" y="215050"/>
                </a:lnTo>
                <a:cubicBezTo>
                  <a:pt x="3836103" y="1056037"/>
                  <a:pt x="4076161" y="2055458"/>
                  <a:pt x="4113475" y="3133192"/>
                </a:cubicBezTo>
                <a:lnTo>
                  <a:pt x="4118110" y="3401568"/>
                </a:lnTo>
                <a:lnTo>
                  <a:pt x="801224" y="3401568"/>
                </a:lnTo>
                <a:lnTo>
                  <a:pt x="797493" y="3185579"/>
                </a:lnTo>
                <a:cubicBezTo>
                  <a:pt x="756786" y="2009870"/>
                  <a:pt x="474799" y="927359"/>
                  <a:pt x="22579" y="42066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Most přes Öresund">
            <a:extLst>
              <a:ext uri="{FF2B5EF4-FFF2-40B4-BE49-F238E27FC236}">
                <a16:creationId xmlns:a16="http://schemas.microsoft.com/office/drawing/2014/main" id="{54E93EB3-51D2-44B6-87E1-4DCF2BC9F62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29" r="18553" b="-1"/>
          <a:stretch/>
        </p:blipFill>
        <p:spPr bwMode="auto">
          <a:xfrm>
            <a:off x="5168353" y="3456432"/>
            <a:ext cx="7023646" cy="3401568"/>
          </a:xfrm>
          <a:custGeom>
            <a:avLst/>
            <a:gdLst>
              <a:gd name="connsiteX0" fmla="*/ 749132 w 7023646"/>
              <a:gd name="connsiteY0" fmla="*/ 0 h 3401568"/>
              <a:gd name="connsiteX1" fmla="*/ 7023646 w 7023646"/>
              <a:gd name="connsiteY1" fmla="*/ 0 h 3401568"/>
              <a:gd name="connsiteX2" fmla="*/ 7023646 w 7023646"/>
              <a:gd name="connsiteY2" fmla="*/ 3401568 h 3401568"/>
              <a:gd name="connsiteX3" fmla="*/ 0 w 7023646"/>
              <a:gd name="connsiteY3" fmla="*/ 3401568 h 3401568"/>
              <a:gd name="connsiteX4" fmla="*/ 79008 w 7023646"/>
              <a:gd name="connsiteY4" fmla="*/ 3238906 h 3401568"/>
              <a:gd name="connsiteX5" fmla="*/ 749563 w 7023646"/>
              <a:gd name="connsiteY5" fmla="*/ 24956 h 3401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023646" h="3401568">
                <a:moveTo>
                  <a:pt x="749132" y="0"/>
                </a:moveTo>
                <a:lnTo>
                  <a:pt x="7023646" y="0"/>
                </a:lnTo>
                <a:lnTo>
                  <a:pt x="7023646" y="3401568"/>
                </a:lnTo>
                <a:lnTo>
                  <a:pt x="0" y="3401568"/>
                </a:lnTo>
                <a:lnTo>
                  <a:pt x="79008" y="3238906"/>
                </a:lnTo>
                <a:cubicBezTo>
                  <a:pt x="502362" y="2321466"/>
                  <a:pt x="749563" y="1215476"/>
                  <a:pt x="749563" y="24956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 useBgFill="1">
        <p:nvSpPr>
          <p:cNvPr id="193" name="Freeform: Shape 192">
            <a:extLst>
              <a:ext uri="{FF2B5EF4-FFF2-40B4-BE49-F238E27FC236}">
                <a16:creationId xmlns:a16="http://schemas.microsoft.com/office/drawing/2014/main" id="{33F94DB1-BC5D-454D-845C-7BA3A1F469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932965" cy="6858000"/>
          </a:xfrm>
          <a:custGeom>
            <a:avLst/>
            <a:gdLst>
              <a:gd name="connsiteX0" fmla="*/ 0 w 5932965"/>
              <a:gd name="connsiteY0" fmla="*/ 0 h 6858000"/>
              <a:gd name="connsiteX1" fmla="*/ 5140363 w 5932965"/>
              <a:gd name="connsiteY1" fmla="*/ 0 h 6858000"/>
              <a:gd name="connsiteX2" fmla="*/ 5152943 w 5932965"/>
              <a:gd name="connsiteY2" fmla="*/ 23550 h 6858000"/>
              <a:gd name="connsiteX3" fmla="*/ 5932965 w 5932965"/>
              <a:gd name="connsiteY3" fmla="*/ 3479505 h 6858000"/>
              <a:gd name="connsiteX4" fmla="*/ 5262410 w 5932965"/>
              <a:gd name="connsiteY4" fmla="*/ 6708999 h 6858000"/>
              <a:gd name="connsiteX5" fmla="*/ 5190385 w 5932965"/>
              <a:gd name="connsiteY5" fmla="*/ 6858000 h 6858000"/>
              <a:gd name="connsiteX6" fmla="*/ 0 w 5932965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32965" h="6858000">
                <a:moveTo>
                  <a:pt x="0" y="0"/>
                </a:moveTo>
                <a:lnTo>
                  <a:pt x="5140363" y="0"/>
                </a:lnTo>
                <a:lnTo>
                  <a:pt x="5152943" y="23550"/>
                </a:lnTo>
                <a:cubicBezTo>
                  <a:pt x="5642847" y="987256"/>
                  <a:pt x="5932965" y="2183538"/>
                  <a:pt x="5932965" y="3479505"/>
                </a:cubicBezTo>
                <a:cubicBezTo>
                  <a:pt x="5932965" y="4675783"/>
                  <a:pt x="5685764" y="5787121"/>
                  <a:pt x="5262410" y="6708999"/>
                </a:cubicBezTo>
                <a:lnTo>
                  <a:pt x="5190385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94" name="Freeform: Shape 193">
            <a:extLst>
              <a:ext uri="{FF2B5EF4-FFF2-40B4-BE49-F238E27FC236}">
                <a16:creationId xmlns:a16="http://schemas.microsoft.com/office/drawing/2014/main" id="{5676B86F-860B-4586-BCAA-C0650C09B7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922333" cy="6858000"/>
          </a:xfrm>
          <a:custGeom>
            <a:avLst/>
            <a:gdLst>
              <a:gd name="connsiteX0" fmla="*/ 0 w 5922333"/>
              <a:gd name="connsiteY0" fmla="*/ 0 h 6858000"/>
              <a:gd name="connsiteX1" fmla="*/ 5129731 w 5922333"/>
              <a:gd name="connsiteY1" fmla="*/ 0 h 6858000"/>
              <a:gd name="connsiteX2" fmla="*/ 5142311 w 5922333"/>
              <a:gd name="connsiteY2" fmla="*/ 23550 h 6858000"/>
              <a:gd name="connsiteX3" fmla="*/ 5922333 w 5922333"/>
              <a:gd name="connsiteY3" fmla="*/ 3479505 h 6858000"/>
              <a:gd name="connsiteX4" fmla="*/ 5251778 w 5922333"/>
              <a:gd name="connsiteY4" fmla="*/ 6708999 h 6858000"/>
              <a:gd name="connsiteX5" fmla="*/ 5179753 w 5922333"/>
              <a:gd name="connsiteY5" fmla="*/ 6858000 h 6858000"/>
              <a:gd name="connsiteX6" fmla="*/ 0 w 5922333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22333" h="6858000">
                <a:moveTo>
                  <a:pt x="0" y="0"/>
                </a:moveTo>
                <a:lnTo>
                  <a:pt x="5129731" y="0"/>
                </a:lnTo>
                <a:lnTo>
                  <a:pt x="5142311" y="23550"/>
                </a:lnTo>
                <a:cubicBezTo>
                  <a:pt x="5632215" y="987256"/>
                  <a:pt x="5922333" y="2183538"/>
                  <a:pt x="5922333" y="3479505"/>
                </a:cubicBezTo>
                <a:cubicBezTo>
                  <a:pt x="5922333" y="4675783"/>
                  <a:pt x="5675132" y="5787121"/>
                  <a:pt x="5251778" y="6708999"/>
                </a:cubicBezTo>
                <a:lnTo>
                  <a:pt x="5179753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146" name="Rectangle 2">
            <a:extLst>
              <a:ext uri="{FF2B5EF4-FFF2-40B4-BE49-F238E27FC236}">
                <a16:creationId xmlns:a16="http://schemas.microsoft.com/office/drawing/2014/main" id="{8CB9DF86-5B43-4861-8EE1-DDB9C1BAF59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48056" y="685800"/>
            <a:ext cx="4922338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altLang="cs-CZ" sz="3400" b="1" kern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hlinkClick r:id="" action="ppaction://noaction"/>
              </a:rPr>
              <a:t>ŠVÉDSKO</a:t>
            </a:r>
            <a:r>
              <a:rPr lang="cs-CZ" altLang="cs-CZ" sz="3400" b="1" kern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Stockholm (království)</a:t>
            </a:r>
          </a:p>
        </p:txBody>
      </p:sp>
      <p:sp>
        <p:nvSpPr>
          <p:cNvPr id="195" name="Rectangle 194">
            <a:extLst>
              <a:ext uri="{FF2B5EF4-FFF2-40B4-BE49-F238E27FC236}">
                <a16:creationId xmlns:a16="http://schemas.microsoft.com/office/drawing/2014/main" id="{8C818ED5-2F56-4171-9445-3AA4F44623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016867"/>
            <a:ext cx="128016" cy="653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6" name="Rectangle 195">
            <a:extLst>
              <a:ext uri="{FF2B5EF4-FFF2-40B4-BE49-F238E27FC236}">
                <a16:creationId xmlns:a16="http://schemas.microsoft.com/office/drawing/2014/main" id="{DE74FCE8-866C-4AFA-B45C-FACE2A6094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38911" y="2089941"/>
            <a:ext cx="4970439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D4AC4D19-2A39-4812-BC00-8E612921F43C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448056" y="2379740"/>
            <a:ext cx="4783848" cy="4013016"/>
          </a:xfrm>
        </p:spPr>
        <p:txBody>
          <a:bodyPr vert="horz" lIns="91440" tIns="45720" rIns="91440" bIns="45720" rtlCol="0">
            <a:normAutofit lnSpcReduction="10000"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cs-CZ" altLang="cs-CZ" sz="2400" dirty="0"/>
              <a:t>Přímořský (Skandinávský pol.), </a:t>
            </a:r>
            <a:br>
              <a:rPr lang="cs-CZ" altLang="cs-CZ" sz="2400" dirty="0"/>
            </a:br>
            <a:r>
              <a:rPr lang="cs-CZ" altLang="cs-CZ" sz="2400" dirty="0"/>
              <a:t>10 mil., 20 ob./km</a:t>
            </a:r>
            <a:r>
              <a:rPr lang="cs-CZ" altLang="cs-CZ" sz="2400" baseline="30000" dirty="0"/>
              <a:t>2</a:t>
            </a:r>
            <a:r>
              <a:rPr lang="cs-CZ" altLang="cs-CZ" sz="2400" dirty="0"/>
              <a:t>.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altLang="cs-CZ" sz="2400" dirty="0"/>
              <a:t>Pohoří a plošiny, ledovcová jezera, ⅔ rozlohy tajga, těžba dřeva.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altLang="cs-CZ" sz="2400" b="1" dirty="0"/>
              <a:t>Rybolov x jih obilniny, těžba železné rudy a výroba oceli </a:t>
            </a:r>
            <a:r>
              <a:rPr lang="cs-CZ" altLang="cs-CZ" sz="2400" dirty="0"/>
              <a:t>(Engelsberg, švédská ocel), strojírenství a dřevozpracující průmysl.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altLang="cs-CZ" sz="2400" dirty="0"/>
              <a:t>Volvo, IKEA, Nobel, </a:t>
            </a:r>
            <a:r>
              <a:rPr lang="cs-CZ" altLang="cs-CZ" sz="2400" dirty="0" err="1"/>
              <a:t>TetraPak</a:t>
            </a:r>
            <a:r>
              <a:rPr lang="cs-CZ" altLang="cs-CZ" sz="2400" dirty="0"/>
              <a:t>, ABBA, </a:t>
            </a:r>
            <a:r>
              <a:rPr lang="cs-CZ" altLang="cs-CZ" sz="2400" dirty="0" err="1"/>
              <a:t>Stieg</a:t>
            </a:r>
            <a:r>
              <a:rPr lang="cs-CZ" altLang="cs-CZ" sz="2400" dirty="0"/>
              <a:t> </a:t>
            </a:r>
            <a:r>
              <a:rPr lang="cs-CZ" altLang="cs-CZ" sz="2400" dirty="0" err="1"/>
              <a:t>Larson</a:t>
            </a:r>
            <a:r>
              <a:rPr lang="cs-CZ" altLang="cs-CZ" sz="2400" dirty="0"/>
              <a:t>, Astrid </a:t>
            </a:r>
            <a:r>
              <a:rPr lang="cs-CZ" altLang="cs-CZ" sz="2400" dirty="0" err="1"/>
              <a:t>Lingrenová</a:t>
            </a:r>
            <a:r>
              <a:rPr lang="cs-CZ" altLang="cs-CZ" sz="2400" dirty="0"/>
              <a:t> </a:t>
            </a:r>
          </a:p>
          <a:p>
            <a:endParaRPr lang="en-US" altLang="cs-CZ" sz="2000" dirty="0"/>
          </a:p>
        </p:txBody>
      </p:sp>
      <p:sp>
        <p:nvSpPr>
          <p:cNvPr id="3" name="Obdélník 2">
            <a:extLst>
              <a:ext uri="{FF2B5EF4-FFF2-40B4-BE49-F238E27FC236}">
                <a16:creationId xmlns:a16="http://schemas.microsoft.com/office/drawing/2014/main" id="{D54C5A2E-A69C-404E-A2BC-7A1EC292B3FA}"/>
              </a:ext>
            </a:extLst>
          </p:cNvPr>
          <p:cNvSpPr/>
          <p:nvPr/>
        </p:nvSpPr>
        <p:spPr>
          <a:xfrm>
            <a:off x="9912424" y="3573016"/>
            <a:ext cx="2287806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cs-CZ" b="1" dirty="0">
                <a:solidFill>
                  <a:schemeClr val="bg1"/>
                </a:solidFill>
                <a:latin typeface="Arial" panose="020B0604020202020204" pitchFamily="34" charset="0"/>
              </a:rPr>
              <a:t>Most přes Öresund</a:t>
            </a:r>
            <a:endParaRPr lang="cs-CZ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alpha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Rectangle 77">
            <a:extLst>
              <a:ext uri="{FF2B5EF4-FFF2-40B4-BE49-F238E27FC236}">
                <a16:creationId xmlns:a16="http://schemas.microsoft.com/office/drawing/2014/main" id="{5D48A05E-207A-4693-98BE-5AC29DC75E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478324" y="699899"/>
            <a:ext cx="10713676" cy="54333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70" name="Rectangle 2">
            <a:extLst>
              <a:ext uri="{FF2B5EF4-FFF2-40B4-BE49-F238E27FC236}">
                <a16:creationId xmlns:a16="http://schemas.microsoft.com/office/drawing/2014/main" id="{755C8328-6877-4B1A-BF11-4BB1754279F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22900" y="540167"/>
            <a:ext cx="4592014" cy="1232649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cs-CZ" altLang="cs-CZ" sz="3600" b="1" kern="1200" dirty="0">
                <a:latin typeface="Arial" panose="020B0604020202020204" pitchFamily="34" charset="0"/>
                <a:cs typeface="Arial" panose="020B0604020202020204" pitchFamily="34" charset="0"/>
                <a:hlinkClick r:id="" action="ppaction://noaction"/>
              </a:rPr>
              <a:t>FINSKO</a:t>
            </a:r>
            <a:r>
              <a:rPr lang="cs-CZ" altLang="cs-CZ" sz="3600" b="1" kern="1200" dirty="0">
                <a:latin typeface="Arial" panose="020B0604020202020204" pitchFamily="34" charset="0"/>
                <a:cs typeface="Arial" panose="020B0604020202020204" pitchFamily="34" charset="0"/>
              </a:rPr>
              <a:t> – Helsinky (republika)</a:t>
            </a:r>
          </a:p>
        </p:txBody>
      </p:sp>
      <p:sp>
        <p:nvSpPr>
          <p:cNvPr id="7171" name="Rectangle 3">
            <a:extLst>
              <a:ext uri="{FF2B5EF4-FFF2-40B4-BE49-F238E27FC236}">
                <a16:creationId xmlns:a16="http://schemas.microsoft.com/office/drawing/2014/main" id="{67DB3642-3D86-44D3-9081-E9FEE14AFF38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420719" y="1700808"/>
            <a:ext cx="4592014" cy="4203081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cs-CZ" altLang="cs-CZ" sz="2400" dirty="0"/>
              <a:t>Finský záliv, Botnický záliv, </a:t>
            </a:r>
            <a:br>
              <a:rPr lang="cs-CZ" altLang="cs-CZ" sz="2400" dirty="0"/>
            </a:br>
            <a:r>
              <a:rPr lang="cs-CZ" altLang="cs-CZ" sz="2400" dirty="0"/>
              <a:t>5 mil., 16 ob/km</a:t>
            </a:r>
            <a:r>
              <a:rPr lang="cs-CZ" altLang="cs-CZ" sz="2400" baseline="30000" dirty="0"/>
              <a:t>2</a:t>
            </a:r>
            <a:r>
              <a:rPr lang="cs-CZ" altLang="cs-CZ" sz="2400" dirty="0"/>
              <a:t>.</a:t>
            </a:r>
            <a:endParaRPr lang="cs-CZ" altLang="cs-CZ" sz="2400" baseline="30000" dirty="0"/>
          </a:p>
          <a:p>
            <a:r>
              <a:rPr lang="cs-CZ" altLang="cs-CZ" sz="2400" dirty="0"/>
              <a:t>Povrch zarovnán ledovcem – </a:t>
            </a:r>
            <a:r>
              <a:rPr lang="cs-CZ" altLang="cs-CZ" sz="2400" b="1" dirty="0"/>
              <a:t>země „tisíce jezer“</a:t>
            </a:r>
            <a:r>
              <a:rPr lang="cs-CZ" altLang="cs-CZ" sz="2400" dirty="0"/>
              <a:t> (60 tisíc), </a:t>
            </a:r>
            <a:r>
              <a:rPr lang="cs-CZ" altLang="cs-CZ" sz="2400" b="1" dirty="0"/>
              <a:t>tajga (nejvíce lesů v Evropě)</a:t>
            </a:r>
            <a:r>
              <a:rPr lang="cs-CZ" altLang="cs-CZ" sz="2400" dirty="0"/>
              <a:t> x na severu tundra;</a:t>
            </a:r>
          </a:p>
          <a:p>
            <a:r>
              <a:rPr lang="cs-CZ" altLang="cs-CZ" sz="2400" b="1" dirty="0"/>
              <a:t>Rybolov x zemědělství jih</a:t>
            </a:r>
            <a:r>
              <a:rPr lang="cs-CZ" altLang="cs-CZ" sz="2400" dirty="0"/>
              <a:t>, málo nerostů, významná těžba dřeva a dřevařský průmysl; </a:t>
            </a:r>
          </a:p>
          <a:p>
            <a:r>
              <a:rPr lang="cs-CZ" altLang="cs-CZ" sz="2400" dirty="0"/>
              <a:t>Ugrofinský národ + sever Laponsko. Výborné školství.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71546A77-66E4-4DCF-A425-0FE0E986D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36" r="-1" b="-1"/>
          <a:stretch/>
        </p:blipFill>
        <p:spPr bwMode="auto">
          <a:xfrm>
            <a:off x="5447928" y="694737"/>
            <a:ext cx="3166417" cy="5429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finlandmain2">
            <a:extLst>
              <a:ext uri="{FF2B5EF4-FFF2-40B4-BE49-F238E27FC236}">
                <a16:creationId xmlns:a16="http://schemas.microsoft.com/office/drawing/2014/main" id="{785FB4C7-ED82-42A7-AE04-B0288B1D5C97}"/>
              </a:ext>
            </a:extLst>
          </p:cNvPr>
          <p:cNvPicPr>
            <a:picLocks noGrp="1" noChangeAspect="1" noChangeArrowheads="1"/>
          </p:cNvPicPr>
          <p:nvPr>
            <p:ph sz="quarter" idx="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63" r="8718" b="2"/>
          <a:stretch/>
        </p:blipFill>
        <p:spPr>
          <a:xfrm>
            <a:off x="8696332" y="684876"/>
            <a:ext cx="2669657" cy="2706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0" name="Rectangle 79">
            <a:extLst>
              <a:ext uri="{FF2B5EF4-FFF2-40B4-BE49-F238E27FC236}">
                <a16:creationId xmlns:a16="http://schemas.microsoft.com/office/drawing/2014/main" id="{40DDD347-C608-4107-A321-FC0A9D5D6D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11353544" y="3486868"/>
            <a:ext cx="838456" cy="2651759"/>
          </a:xfrm>
          <a:prstGeom prst="rect">
            <a:avLst/>
          </a:prstGeom>
          <a:solidFill>
            <a:schemeClr val="accent1">
              <a:alpha val="25000"/>
            </a:schemeClr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0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pic>
        <p:nvPicPr>
          <p:cNvPr id="7176" name="Picture 8" descr="finland">
            <a:extLst>
              <a:ext uri="{FF2B5EF4-FFF2-40B4-BE49-F238E27FC236}">
                <a16:creationId xmlns:a16="http://schemas.microsoft.com/office/drawing/2014/main" id="{639282A4-446A-4F76-9640-4D0FCCF8FD11}"/>
              </a:ext>
            </a:extLst>
          </p:cNvPr>
          <p:cNvPicPr>
            <a:picLocks noGrp="1" noChangeAspect="1" noChangeArrowheads="1"/>
          </p:cNvPicPr>
          <p:nvPr>
            <p:ph sz="quarter" idx="3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35" r="18921" b="1"/>
          <a:stretch/>
        </p:blipFill>
        <p:spPr>
          <a:xfrm>
            <a:off x="8712739" y="3506133"/>
            <a:ext cx="2655433" cy="2608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F085D7B9-E066-4923-8CB7-294BF30629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11365990" y="5610"/>
            <a:ext cx="0" cy="6858000"/>
          </a:xfrm>
          <a:prstGeom prst="line">
            <a:avLst/>
          </a:prstGeom>
          <a:ln w="9525" cap="rnd">
            <a:solidFill>
              <a:schemeClr val="accent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85BD97B6-43BE-4A36-85BC-101DD1B6CC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4117"/>
            <a:ext cx="12192000" cy="0"/>
          </a:xfrm>
          <a:prstGeom prst="line">
            <a:avLst/>
          </a:prstGeom>
          <a:ln w="9525" cap="rnd">
            <a:solidFill>
              <a:schemeClr val="accent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Rectangle 191">
            <a:extLst>
              <a:ext uri="{FF2B5EF4-FFF2-40B4-BE49-F238E27FC236}">
                <a16:creationId xmlns:a16="http://schemas.microsoft.com/office/drawing/2014/main" id="{2A785343-5D24-4118-A2E4-665D196F60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9243" name="Picture 27" descr="Obsah obrázku pramen, příroda, exteriér, voda&#10;&#10;Popis byl vytvořen automaticky">
            <a:extLst>
              <a:ext uri="{FF2B5EF4-FFF2-40B4-BE49-F238E27FC236}">
                <a16:creationId xmlns:a16="http://schemas.microsoft.com/office/drawing/2014/main" id="{6061448D-1592-4B71-AE55-90D28DC897B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38" t="21594" r="1461" b="33917"/>
          <a:stretch/>
        </p:blipFill>
        <p:spPr bwMode="auto">
          <a:xfrm>
            <a:off x="2" y="-6235"/>
            <a:ext cx="3255403" cy="2505456"/>
          </a:xfrm>
          <a:custGeom>
            <a:avLst/>
            <a:gdLst>
              <a:gd name="connsiteX0" fmla="*/ 0 w 3255403"/>
              <a:gd name="connsiteY0" fmla="*/ 0 h 2505456"/>
              <a:gd name="connsiteX1" fmla="*/ 3255403 w 3255403"/>
              <a:gd name="connsiteY1" fmla="*/ 0 h 2505456"/>
              <a:gd name="connsiteX2" fmla="*/ 2094477 w 3255403"/>
              <a:gd name="connsiteY2" fmla="*/ 2505456 h 2505456"/>
              <a:gd name="connsiteX3" fmla="*/ 0 w 3255403"/>
              <a:gd name="connsiteY3" fmla="*/ 2505456 h 2505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55403" h="2505456">
                <a:moveTo>
                  <a:pt x="0" y="0"/>
                </a:moveTo>
                <a:lnTo>
                  <a:pt x="3255403" y="0"/>
                </a:lnTo>
                <a:lnTo>
                  <a:pt x="2094477" y="2505456"/>
                </a:lnTo>
                <a:lnTo>
                  <a:pt x="0" y="2505456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51" name="Picture 35" descr="Výsledek obrázku pro olafur arnalds">
            <a:hlinkClick r:id="rId3"/>
            <a:extLst>
              <a:ext uri="{FF2B5EF4-FFF2-40B4-BE49-F238E27FC236}">
                <a16:creationId xmlns:a16="http://schemas.microsoft.com/office/drawing/2014/main" id="{213C6E36-82ED-4051-8A2C-4EB064188B3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68" r="-3" b="3864"/>
          <a:stretch/>
        </p:blipFill>
        <p:spPr bwMode="auto">
          <a:xfrm>
            <a:off x="7381876" y="10"/>
            <a:ext cx="4810125" cy="2501827"/>
          </a:xfrm>
          <a:custGeom>
            <a:avLst/>
            <a:gdLst>
              <a:gd name="connsiteX0" fmla="*/ 1159248 w 4810125"/>
              <a:gd name="connsiteY0" fmla="*/ 0 h 2501837"/>
              <a:gd name="connsiteX1" fmla="*/ 4810125 w 4810125"/>
              <a:gd name="connsiteY1" fmla="*/ 0 h 2501837"/>
              <a:gd name="connsiteX2" fmla="*/ 4810125 w 4810125"/>
              <a:gd name="connsiteY2" fmla="*/ 2501837 h 2501837"/>
              <a:gd name="connsiteX3" fmla="*/ 0 w 4810125"/>
              <a:gd name="connsiteY3" fmla="*/ 2501837 h 2501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10125" h="2501837">
                <a:moveTo>
                  <a:pt x="1159248" y="0"/>
                </a:moveTo>
                <a:lnTo>
                  <a:pt x="4810125" y="0"/>
                </a:lnTo>
                <a:lnTo>
                  <a:pt x="4810125" y="2501837"/>
                </a:lnTo>
                <a:lnTo>
                  <a:pt x="0" y="2501837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41" name="Picture 25" descr="Obsah obrázku text, mapa&#10;&#10;Popis byl vytvořen automaticky">
            <a:extLst>
              <a:ext uri="{FF2B5EF4-FFF2-40B4-BE49-F238E27FC236}">
                <a16:creationId xmlns:a16="http://schemas.microsoft.com/office/drawing/2014/main" id="{1B77CAC5-42B0-44EA-9F1F-16A3BD9E684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21" r="-4" b="25198"/>
          <a:stretch/>
        </p:blipFill>
        <p:spPr bwMode="auto">
          <a:xfrm>
            <a:off x="4675537" y="-6235"/>
            <a:ext cx="3677817" cy="2505456"/>
          </a:xfrm>
          <a:custGeom>
            <a:avLst/>
            <a:gdLst>
              <a:gd name="connsiteX0" fmla="*/ 1160926 w 3677817"/>
              <a:gd name="connsiteY0" fmla="*/ 0 h 2505456"/>
              <a:gd name="connsiteX1" fmla="*/ 3677817 w 3677817"/>
              <a:gd name="connsiteY1" fmla="*/ 0 h 2505456"/>
              <a:gd name="connsiteX2" fmla="*/ 2516891 w 3677817"/>
              <a:gd name="connsiteY2" fmla="*/ 2505456 h 2505456"/>
              <a:gd name="connsiteX3" fmla="*/ 0 w 3677817"/>
              <a:gd name="connsiteY3" fmla="*/ 2505456 h 2505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77817" h="2505456">
                <a:moveTo>
                  <a:pt x="1160926" y="0"/>
                </a:moveTo>
                <a:lnTo>
                  <a:pt x="3677817" y="0"/>
                </a:lnTo>
                <a:lnTo>
                  <a:pt x="2516891" y="2505456"/>
                </a:lnTo>
                <a:lnTo>
                  <a:pt x="0" y="2505456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45" name="Picture 29" descr="Obsah obrázku exteriér, město, velké, budova&#10;&#10;Popis byl vytvořen automaticky">
            <a:extLst>
              <a:ext uri="{FF2B5EF4-FFF2-40B4-BE49-F238E27FC236}">
                <a16:creationId xmlns:a16="http://schemas.microsoft.com/office/drawing/2014/main" id="{54B29F10-351A-4CB1-B549-FDB5FB7865F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38" r="-2" b="5323"/>
          <a:stretch/>
        </p:blipFill>
        <p:spPr bwMode="auto">
          <a:xfrm>
            <a:off x="5353049" y="2660089"/>
            <a:ext cx="6838950" cy="4197911"/>
          </a:xfrm>
          <a:custGeom>
            <a:avLst/>
            <a:gdLst>
              <a:gd name="connsiteX0" fmla="*/ 1945141 w 6838950"/>
              <a:gd name="connsiteY0" fmla="*/ 0 h 4197911"/>
              <a:gd name="connsiteX1" fmla="*/ 1951364 w 6838950"/>
              <a:gd name="connsiteY1" fmla="*/ 0 h 4197911"/>
              <a:gd name="connsiteX2" fmla="*/ 3141155 w 6838950"/>
              <a:gd name="connsiteY2" fmla="*/ 0 h 4197911"/>
              <a:gd name="connsiteX3" fmla="*/ 4791200 w 6838950"/>
              <a:gd name="connsiteY3" fmla="*/ 0 h 4197911"/>
              <a:gd name="connsiteX4" fmla="*/ 6838950 w 6838950"/>
              <a:gd name="connsiteY4" fmla="*/ 0 h 4197911"/>
              <a:gd name="connsiteX5" fmla="*/ 6838950 w 6838950"/>
              <a:gd name="connsiteY5" fmla="*/ 4197911 h 4197911"/>
              <a:gd name="connsiteX6" fmla="*/ 0 w 6838950"/>
              <a:gd name="connsiteY6" fmla="*/ 4197911 h 4197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38950" h="4197911">
                <a:moveTo>
                  <a:pt x="1945141" y="0"/>
                </a:moveTo>
                <a:lnTo>
                  <a:pt x="1951364" y="0"/>
                </a:lnTo>
                <a:lnTo>
                  <a:pt x="3141155" y="0"/>
                </a:lnTo>
                <a:lnTo>
                  <a:pt x="4791200" y="0"/>
                </a:lnTo>
                <a:lnTo>
                  <a:pt x="6838950" y="0"/>
                </a:lnTo>
                <a:lnTo>
                  <a:pt x="6838950" y="4197911"/>
                </a:lnTo>
                <a:lnTo>
                  <a:pt x="0" y="4197911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3" name="Freeform 11">
            <a:extLst>
              <a:ext uri="{FF2B5EF4-FFF2-40B4-BE49-F238E27FC236}">
                <a16:creationId xmlns:a16="http://schemas.microsoft.com/office/drawing/2014/main" id="{32F4D216-10B7-4DCA-A0A1-068E9E32F4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1" y="2660091"/>
            <a:ext cx="7122523" cy="4197911"/>
          </a:xfrm>
          <a:custGeom>
            <a:avLst/>
            <a:gdLst>
              <a:gd name="connsiteX0" fmla="*/ 0 w 7122523"/>
              <a:gd name="connsiteY0" fmla="*/ 4197911 h 4197911"/>
              <a:gd name="connsiteX1" fmla="*/ 7122523 w 7122523"/>
              <a:gd name="connsiteY1" fmla="*/ 4197911 h 4197911"/>
              <a:gd name="connsiteX2" fmla="*/ 5177382 w 7122523"/>
              <a:gd name="connsiteY2" fmla="*/ 0 h 4197911"/>
              <a:gd name="connsiteX3" fmla="*/ 5171159 w 7122523"/>
              <a:gd name="connsiteY3" fmla="*/ 0 h 4197911"/>
              <a:gd name="connsiteX4" fmla="*/ 3981368 w 7122523"/>
              <a:gd name="connsiteY4" fmla="*/ 0 h 4197911"/>
              <a:gd name="connsiteX5" fmla="*/ 2331323 w 7122523"/>
              <a:gd name="connsiteY5" fmla="*/ 0 h 4197911"/>
              <a:gd name="connsiteX6" fmla="*/ 0 w 7122523"/>
              <a:gd name="connsiteY6" fmla="*/ 0 h 4197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122523" h="4197911">
                <a:moveTo>
                  <a:pt x="0" y="4197911"/>
                </a:moveTo>
                <a:lnTo>
                  <a:pt x="7122523" y="4197911"/>
                </a:lnTo>
                <a:lnTo>
                  <a:pt x="5177382" y="0"/>
                </a:lnTo>
                <a:lnTo>
                  <a:pt x="5171159" y="0"/>
                </a:lnTo>
                <a:lnTo>
                  <a:pt x="3981368" y="0"/>
                </a:lnTo>
                <a:lnTo>
                  <a:pt x="2331323" y="0"/>
                </a:lnTo>
                <a:lnTo>
                  <a:pt x="0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A552F07A-A3C2-4A0A-9AD8-AED19B0C4725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474211" y="3645024"/>
            <a:ext cx="4878838" cy="2808312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cs-CZ" altLang="cs-CZ" sz="21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Ostrovní, Dánsko, 3,3 ob/km</a:t>
            </a:r>
            <a:r>
              <a:rPr lang="cs-CZ" altLang="cs-CZ" sz="2100" baseline="300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cs-CZ" altLang="cs-CZ" sz="21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cs-CZ" altLang="cs-CZ" sz="2100" baseline="30000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cs-CZ" altLang="cs-CZ" sz="21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Sopečná aktivita (sopky, gejzíry), pevninský ledovec;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altLang="cs-CZ" sz="21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Důležitý rybolov, chov ovcí a roste význam CR. Geotermální energie (vytápění a ohřev vody).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altLang="cs-CZ" sz="21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Hudba: </a:t>
            </a:r>
            <a:r>
              <a:rPr lang="en-US" altLang="cs-CZ" sz="21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Olafur</a:t>
            </a:r>
            <a:r>
              <a:rPr lang="en-US" altLang="cs-CZ" sz="21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cs-CZ" sz="21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Arnalds</a:t>
            </a:r>
            <a:r>
              <a:rPr lang="en-US" altLang="cs-CZ" sz="21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Bjork, </a:t>
            </a:r>
            <a:r>
              <a:rPr lang="en-US" altLang="cs-CZ" sz="21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GusGus</a:t>
            </a:r>
            <a:r>
              <a:rPr lang="en-US" altLang="cs-CZ" sz="21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Johan </a:t>
            </a:r>
            <a:r>
              <a:rPr lang="en-US" altLang="cs-CZ" sz="21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Johanson</a:t>
            </a:r>
            <a:r>
              <a:rPr lang="en-US" altLang="cs-CZ" sz="21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9218" name="Rectangle 2">
            <a:extLst>
              <a:ext uri="{FF2B5EF4-FFF2-40B4-BE49-F238E27FC236}">
                <a16:creationId xmlns:a16="http://schemas.microsoft.com/office/drawing/2014/main" id="{60870362-9B7B-4C89-A264-49081F30145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74211" y="2927628"/>
            <a:ext cx="5989676" cy="852985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cs-CZ" altLang="cs-CZ" sz="3100" b="1" kern="12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  <a:hlinkClick r:id="" action="ppaction://noaction"/>
              </a:rPr>
              <a:t>ISLAND</a:t>
            </a:r>
            <a:r>
              <a:rPr lang="cs-CZ" altLang="cs-CZ" sz="3100" b="1" kern="12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REYKJAVÍK (republika)</a:t>
            </a:r>
          </a:p>
        </p:txBody>
      </p:sp>
      <p:pic>
        <p:nvPicPr>
          <p:cNvPr id="9247" name="Picture 31" descr="Obsah obrázku text, mapa&#10;&#10;Popis byl vytvořen automaticky">
            <a:extLst>
              <a:ext uri="{FF2B5EF4-FFF2-40B4-BE49-F238E27FC236}">
                <a16:creationId xmlns:a16="http://schemas.microsoft.com/office/drawing/2014/main" id="{B23FBFA0-EB2D-4A17-9870-396C05B9BAE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28" r="2" b="412"/>
          <a:stretch/>
        </p:blipFill>
        <p:spPr bwMode="auto">
          <a:xfrm>
            <a:off x="2268501" y="10"/>
            <a:ext cx="3393943" cy="2502833"/>
          </a:xfrm>
          <a:custGeom>
            <a:avLst/>
            <a:gdLst>
              <a:gd name="connsiteX0" fmla="*/ 1159715 w 3393943"/>
              <a:gd name="connsiteY0" fmla="*/ 0 h 2502843"/>
              <a:gd name="connsiteX1" fmla="*/ 3393943 w 3393943"/>
              <a:gd name="connsiteY1" fmla="*/ 0 h 2502843"/>
              <a:gd name="connsiteX2" fmla="*/ 2234228 w 3393943"/>
              <a:gd name="connsiteY2" fmla="*/ 2502843 h 2502843"/>
              <a:gd name="connsiteX3" fmla="*/ 0 w 3393943"/>
              <a:gd name="connsiteY3" fmla="*/ 2502843 h 2502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93943" h="2502843">
                <a:moveTo>
                  <a:pt x="1159715" y="0"/>
                </a:moveTo>
                <a:lnTo>
                  <a:pt x="3393943" y="0"/>
                </a:lnTo>
                <a:lnTo>
                  <a:pt x="2234228" y="2502843"/>
                </a:lnTo>
                <a:lnTo>
                  <a:pt x="0" y="2502843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6" name="Rectangle 155">
            <a:extLst>
              <a:ext uri="{FF2B5EF4-FFF2-40B4-BE49-F238E27FC236}">
                <a16:creationId xmlns:a16="http://schemas.microsoft.com/office/drawing/2014/main" id="{55666830-9A19-4E01-8505-D6C7F9AC56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71" name="Picture 23" descr="Výsledek obrázku pro severní evropa">
            <a:extLst>
              <a:ext uri="{FF2B5EF4-FFF2-40B4-BE49-F238E27FC236}">
                <a16:creationId xmlns:a16="http://schemas.microsoft.com/office/drawing/2014/main" id="{D089B7DE-DAC9-4882-903C-2D366E5D5AB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5108" r="7468"/>
          <a:stretch/>
        </p:blipFill>
        <p:spPr bwMode="auto">
          <a:xfrm>
            <a:off x="3935761" y="10"/>
            <a:ext cx="8256240" cy="6857990"/>
          </a:xfrm>
          <a:custGeom>
            <a:avLst/>
            <a:gdLst>
              <a:gd name="connsiteX0" fmla="*/ 0 w 8081873"/>
              <a:gd name="connsiteY0" fmla="*/ 0 h 6858000"/>
              <a:gd name="connsiteX1" fmla="*/ 8081873 w 8081873"/>
              <a:gd name="connsiteY1" fmla="*/ 0 h 6858000"/>
              <a:gd name="connsiteX2" fmla="*/ 8081873 w 8081873"/>
              <a:gd name="connsiteY2" fmla="*/ 6858000 h 6858000"/>
              <a:gd name="connsiteX3" fmla="*/ 0 w 8081873"/>
              <a:gd name="connsiteY3" fmla="*/ 6858000 h 6858000"/>
              <a:gd name="connsiteX4" fmla="*/ 68897 w 8081873"/>
              <a:gd name="connsiteY4" fmla="*/ 6734633 h 6858000"/>
              <a:gd name="connsiteX5" fmla="*/ 848920 w 8081873"/>
              <a:gd name="connsiteY5" fmla="*/ 3429000 h 6858000"/>
              <a:gd name="connsiteX6" fmla="*/ 68897 w 8081873"/>
              <a:gd name="connsiteY6" fmla="*/ 12336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081873" h="6858000">
                <a:moveTo>
                  <a:pt x="0" y="0"/>
                </a:moveTo>
                <a:lnTo>
                  <a:pt x="8081873" y="0"/>
                </a:lnTo>
                <a:lnTo>
                  <a:pt x="8081873" y="6858000"/>
                </a:lnTo>
                <a:lnTo>
                  <a:pt x="0" y="6858000"/>
                </a:lnTo>
                <a:lnTo>
                  <a:pt x="68897" y="6734633"/>
                </a:lnTo>
                <a:cubicBezTo>
                  <a:pt x="558802" y="5812845"/>
                  <a:pt x="848920" y="4668597"/>
                  <a:pt x="848920" y="3429000"/>
                </a:cubicBezTo>
                <a:cubicBezTo>
                  <a:pt x="848920" y="2189404"/>
                  <a:pt x="558802" y="1045156"/>
                  <a:pt x="68897" y="123368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 useBgFill="1">
        <p:nvSpPr>
          <p:cNvPr id="158" name="Freeform: Shape 157">
            <a:extLst>
              <a:ext uri="{FF2B5EF4-FFF2-40B4-BE49-F238E27FC236}">
                <a16:creationId xmlns:a16="http://schemas.microsoft.com/office/drawing/2014/main" id="{AE9FC877-7FB6-4D22-9988-35420644E2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959047" cy="6858000"/>
          </a:xfrm>
          <a:custGeom>
            <a:avLst/>
            <a:gdLst>
              <a:gd name="connsiteX0" fmla="*/ 0 w 4959047"/>
              <a:gd name="connsiteY0" fmla="*/ 0 h 6858000"/>
              <a:gd name="connsiteX1" fmla="*/ 4110127 w 4959047"/>
              <a:gd name="connsiteY1" fmla="*/ 0 h 6858000"/>
              <a:gd name="connsiteX2" fmla="*/ 4179024 w 4959047"/>
              <a:gd name="connsiteY2" fmla="*/ 123368 h 6858000"/>
              <a:gd name="connsiteX3" fmla="*/ 4959047 w 4959047"/>
              <a:gd name="connsiteY3" fmla="*/ 3429000 h 6858000"/>
              <a:gd name="connsiteX4" fmla="*/ 4179024 w 4959047"/>
              <a:gd name="connsiteY4" fmla="*/ 6734633 h 6858000"/>
              <a:gd name="connsiteX5" fmla="*/ 4110127 w 4959047"/>
              <a:gd name="connsiteY5" fmla="*/ 6858000 h 6858000"/>
              <a:gd name="connsiteX6" fmla="*/ 0 w 4959047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59047" h="6858000">
                <a:moveTo>
                  <a:pt x="0" y="0"/>
                </a:moveTo>
                <a:lnTo>
                  <a:pt x="4110127" y="0"/>
                </a:lnTo>
                <a:lnTo>
                  <a:pt x="4179024" y="123368"/>
                </a:lnTo>
                <a:cubicBezTo>
                  <a:pt x="4668929" y="1045156"/>
                  <a:pt x="4959047" y="2189404"/>
                  <a:pt x="4959047" y="3429000"/>
                </a:cubicBezTo>
                <a:cubicBezTo>
                  <a:pt x="4959047" y="4668597"/>
                  <a:pt x="4668929" y="5812845"/>
                  <a:pt x="4179024" y="6734633"/>
                </a:cubicBezTo>
                <a:lnTo>
                  <a:pt x="4110127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60" name="Freeform: Shape 159">
            <a:extLst>
              <a:ext uri="{FF2B5EF4-FFF2-40B4-BE49-F238E27FC236}">
                <a16:creationId xmlns:a16="http://schemas.microsoft.com/office/drawing/2014/main" id="{E41809D1-F12E-46BB-B804-5F209D325E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948887" cy="6858000"/>
          </a:xfrm>
          <a:custGeom>
            <a:avLst/>
            <a:gdLst>
              <a:gd name="connsiteX0" fmla="*/ 0 w 4948887"/>
              <a:gd name="connsiteY0" fmla="*/ 0 h 6858000"/>
              <a:gd name="connsiteX1" fmla="*/ 4099967 w 4948887"/>
              <a:gd name="connsiteY1" fmla="*/ 0 h 6858000"/>
              <a:gd name="connsiteX2" fmla="*/ 4168864 w 4948887"/>
              <a:gd name="connsiteY2" fmla="*/ 123368 h 6858000"/>
              <a:gd name="connsiteX3" fmla="*/ 4948887 w 4948887"/>
              <a:gd name="connsiteY3" fmla="*/ 3429000 h 6858000"/>
              <a:gd name="connsiteX4" fmla="*/ 4168864 w 4948887"/>
              <a:gd name="connsiteY4" fmla="*/ 6734633 h 6858000"/>
              <a:gd name="connsiteX5" fmla="*/ 4099967 w 4948887"/>
              <a:gd name="connsiteY5" fmla="*/ 6858000 h 6858000"/>
              <a:gd name="connsiteX6" fmla="*/ 0 w 4948887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48887" h="6858000">
                <a:moveTo>
                  <a:pt x="0" y="0"/>
                </a:moveTo>
                <a:lnTo>
                  <a:pt x="4099967" y="0"/>
                </a:lnTo>
                <a:lnTo>
                  <a:pt x="4168864" y="123368"/>
                </a:lnTo>
                <a:cubicBezTo>
                  <a:pt x="4658769" y="1045156"/>
                  <a:pt x="4948887" y="2189404"/>
                  <a:pt x="4948887" y="3429000"/>
                </a:cubicBezTo>
                <a:cubicBezTo>
                  <a:pt x="4948887" y="4668597"/>
                  <a:pt x="4658769" y="5812845"/>
                  <a:pt x="4168864" y="6734633"/>
                </a:cubicBezTo>
                <a:lnTo>
                  <a:pt x="4099967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2" name="Rectangle 161">
            <a:extLst>
              <a:ext uri="{FF2B5EF4-FFF2-40B4-BE49-F238E27FC236}">
                <a16:creationId xmlns:a16="http://schemas.microsoft.com/office/drawing/2014/main" id="{AF2F604E-43BE-4DC3-B983-E07152336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9921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4" name="Rectangle 163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1029" y="4546920"/>
            <a:ext cx="402336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Obdélník 1">
            <a:extLst>
              <a:ext uri="{FF2B5EF4-FFF2-40B4-BE49-F238E27FC236}">
                <a16:creationId xmlns:a16="http://schemas.microsoft.com/office/drawing/2014/main" id="{7062AA28-2475-4281-A2A7-DB329582A123}"/>
              </a:ext>
            </a:extLst>
          </p:cNvPr>
          <p:cNvSpPr/>
          <p:nvPr/>
        </p:nvSpPr>
        <p:spPr>
          <a:xfrm>
            <a:off x="440516" y="975176"/>
            <a:ext cx="4011538" cy="5847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cs-CZ" altLang="cs-CZ" sz="3200" b="1" dirty="0">
                <a:latin typeface="Arial" panose="020B0604020202020204" pitchFamily="34" charset="0"/>
                <a:cs typeface="Arial" panose="020B0604020202020204" pitchFamily="34" charset="0"/>
              </a:rPr>
              <a:t>SEVERNÍ EVROPA</a:t>
            </a:r>
            <a:endParaRPr lang="cs-CZ" sz="3200" dirty="0"/>
          </a:p>
        </p:txBody>
      </p:sp>
      <p:sp>
        <p:nvSpPr>
          <p:cNvPr id="3" name="Obdélník 2">
            <a:extLst>
              <a:ext uri="{FF2B5EF4-FFF2-40B4-BE49-F238E27FC236}">
                <a16:creationId xmlns:a16="http://schemas.microsoft.com/office/drawing/2014/main" id="{51860E56-57C5-4F85-9091-F2C360CF1956}"/>
              </a:ext>
            </a:extLst>
          </p:cNvPr>
          <p:cNvSpPr/>
          <p:nvPr/>
        </p:nvSpPr>
        <p:spPr>
          <a:xfrm>
            <a:off x="6048113" y="332656"/>
            <a:ext cx="3096344" cy="215443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cs-CZ" altLang="cs-CZ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Severské státy</a:t>
            </a:r>
            <a:r>
              <a:rPr lang="cs-CZ" altLang="cs-CZ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cs-CZ" altLang="cs-CZ" sz="2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altLang="cs-CZ" dirty="0">
                <a:latin typeface="Arial" panose="020B0604020202020204" pitchFamily="34" charset="0"/>
                <a:cs typeface="Arial" panose="020B0604020202020204" pitchFamily="34" charset="0"/>
              </a:rPr>
              <a:t>Norsko, Švédsko, Finsko, Dánsko, dále ostrovy Island, Faerské Ostrovy, Grónsko</a:t>
            </a:r>
            <a:br>
              <a:rPr lang="cs-CZ" altLang="cs-CZ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cs-CZ" altLang="cs-CZ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altLang="cs-CZ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Baltské státy?</a:t>
            </a:r>
            <a:r>
              <a:rPr lang="cs-CZ" altLang="cs-CZ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cs-CZ" altLang="cs-CZ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altLang="cs-CZ" dirty="0">
                <a:latin typeface="Arial" panose="020B0604020202020204" pitchFamily="34" charset="0"/>
                <a:cs typeface="Arial" panose="020B0604020202020204" pitchFamily="34" charset="0"/>
              </a:rPr>
              <a:t>Litva, Lotyšsko, Estonsko.</a:t>
            </a:r>
            <a:endParaRPr lang="cs-CZ" dirty="0"/>
          </a:p>
        </p:txBody>
      </p:sp>
      <p:sp>
        <p:nvSpPr>
          <p:cNvPr id="2050" name="Rectangle 2">
            <a:extLst>
              <a:ext uri="{FF2B5EF4-FFF2-40B4-BE49-F238E27FC236}">
                <a16:creationId xmlns:a16="http://schemas.microsoft.com/office/drawing/2014/main" id="{38B7FDA3-9B56-4A10-BE5F-BC3A29AA8A5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440516" y="1603915"/>
            <a:ext cx="4324900" cy="3431079"/>
          </a:xfrm>
        </p:spPr>
        <p:txBody>
          <a:bodyPr anchor="t">
            <a:normAutofit/>
          </a:bodyPr>
          <a:lstStyle/>
          <a:p>
            <a:pPr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cs-CZ" altLang="cs-CZ" sz="2200" dirty="0">
                <a:latin typeface="Arial" panose="020B0604020202020204" pitchFamily="34" charset="0"/>
                <a:cs typeface="Arial" panose="020B0604020202020204" pitchFamily="34" charset="0"/>
              </a:rPr>
              <a:t>- podobné přírodní podmínky;</a:t>
            </a:r>
            <a:br>
              <a:rPr lang="cs-CZ" altLang="cs-CZ" sz="2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altLang="cs-CZ" sz="2200" dirty="0">
                <a:latin typeface="Arial" panose="020B0604020202020204" pitchFamily="34" charset="0"/>
                <a:cs typeface="Arial" panose="020B0604020202020204" pitchFamily="34" charset="0"/>
              </a:rPr>
              <a:t>- lesy, zachovalá příroda;</a:t>
            </a:r>
            <a:br>
              <a:rPr lang="cs-CZ" altLang="cs-CZ" sz="2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altLang="cs-CZ" sz="2200" dirty="0">
                <a:latin typeface="Arial" panose="020B0604020202020204" pitchFamily="34" charset="0"/>
                <a:cs typeface="Arial" panose="020B0604020202020204" pitchFamily="34" charset="0"/>
              </a:rPr>
              <a:t>- krátké a prudké řeky;</a:t>
            </a:r>
            <a:br>
              <a:rPr lang="cs-CZ" altLang="cs-CZ" sz="2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altLang="cs-CZ" sz="2200" dirty="0">
                <a:latin typeface="Arial" panose="020B0604020202020204" pitchFamily="34" charset="0"/>
                <a:cs typeface="Arial" panose="020B0604020202020204" pitchFamily="34" charset="0"/>
              </a:rPr>
              <a:t>- ekonomicky velmi různorodé</a:t>
            </a:r>
            <a:br>
              <a:rPr lang="cs-CZ" altLang="cs-CZ" sz="2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altLang="cs-CZ" sz="2200" dirty="0">
                <a:latin typeface="Arial" panose="020B0604020202020204" pitchFamily="34" charset="0"/>
                <a:cs typeface="Arial" panose="020B0604020202020204" pitchFamily="34" charset="0"/>
              </a:rPr>
              <a:t>- vyspělé země západního bloku;</a:t>
            </a:r>
            <a:br>
              <a:rPr lang="cs-CZ" altLang="cs-CZ" sz="2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altLang="cs-CZ" sz="2200" dirty="0">
                <a:latin typeface="Arial" panose="020B0604020202020204" pitchFamily="34" charset="0"/>
                <a:cs typeface="Arial" panose="020B0604020202020204" pitchFamily="34" charset="0"/>
              </a:rPr>
              <a:t>- zaostalost Pobaltských republik (někdy proto spojovány spíše </a:t>
            </a:r>
            <a:br>
              <a:rPr lang="cs-CZ" altLang="cs-CZ" sz="2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altLang="cs-CZ" sz="2200" dirty="0">
                <a:latin typeface="Arial" panose="020B0604020202020204" pitchFamily="34" charset="0"/>
                <a:cs typeface="Arial" panose="020B0604020202020204" pitchFamily="34" charset="0"/>
              </a:rPr>
              <a:t>s Východní Evropou);</a:t>
            </a:r>
            <a:br>
              <a:rPr lang="cs-CZ" altLang="cs-CZ" sz="22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cs-CZ" altLang="cs-CZ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Obdélník 3">
            <a:extLst>
              <a:ext uri="{FF2B5EF4-FFF2-40B4-BE49-F238E27FC236}">
                <a16:creationId xmlns:a16="http://schemas.microsoft.com/office/drawing/2014/main" id="{95CC717E-F7F4-4150-8BD0-50DCDCDA35A7}"/>
              </a:ext>
            </a:extLst>
          </p:cNvPr>
          <p:cNvSpPr/>
          <p:nvPr/>
        </p:nvSpPr>
        <p:spPr>
          <a:xfrm>
            <a:off x="460892" y="4653136"/>
            <a:ext cx="401153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cs-CZ" altLang="cs-CZ" dirty="0">
                <a:latin typeface="Arial" panose="020B0604020202020204" pitchFamily="34" charset="0"/>
                <a:cs typeface="Arial" panose="020B0604020202020204" pitchFamily="34" charset="0"/>
              </a:rPr>
              <a:t>bohaté na přírodní suroviny</a:t>
            </a:r>
            <a:r>
              <a:rPr lang="ru-RU" altLang="cs-CZ" dirty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cs-CZ" altLang="cs-CZ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cs-CZ" altLang="cs-CZ" dirty="0">
                <a:latin typeface="Arial" panose="020B0604020202020204" pitchFamily="34" charset="0"/>
                <a:cs typeface="Arial" panose="020B0604020202020204" pitchFamily="34" charset="0"/>
              </a:rPr>
              <a:t>lesy Švédska a Finska materiál    </a:t>
            </a:r>
          </a:p>
          <a:p>
            <a:r>
              <a:rPr lang="cs-CZ" altLang="cs-CZ" dirty="0">
                <a:latin typeface="Arial" panose="020B0604020202020204" pitchFamily="34" charset="0"/>
                <a:cs typeface="Arial" panose="020B0604020202020204" pitchFamily="34" charset="0"/>
              </a:rPr>
              <a:t>pro výrobu papíru, stavebnictví;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cs-CZ" altLang="cs-CZ" dirty="0">
                <a:latin typeface="Arial" panose="020B0604020202020204" pitchFamily="34" charset="0"/>
                <a:cs typeface="Arial" panose="020B0604020202020204" pitchFamily="34" charset="0"/>
              </a:rPr>
              <a:t>severní moře - ropa, plyn;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cs-CZ" altLang="cs-CZ" dirty="0">
                <a:latin typeface="Arial" panose="020B0604020202020204" pitchFamily="34" charset="0"/>
                <a:cs typeface="Arial" panose="020B0604020202020204" pitchFamily="34" charset="0"/>
              </a:rPr>
              <a:t>prudké řeky mnoho vodních elektráren, rybolov.</a:t>
            </a:r>
            <a:endParaRPr lang="cs-CZ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4" name="Rectangle 143">
            <a:extLst>
              <a:ext uri="{FF2B5EF4-FFF2-40B4-BE49-F238E27FC236}">
                <a16:creationId xmlns:a16="http://schemas.microsoft.com/office/drawing/2014/main" id="{3D7E4C9F-7EC2-4C52-9146-0E1435CC2D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79" name="Picture 7" descr="Související obrázek">
            <a:extLst>
              <a:ext uri="{FF2B5EF4-FFF2-40B4-BE49-F238E27FC236}">
                <a16:creationId xmlns:a16="http://schemas.microsoft.com/office/drawing/2014/main" id="{FFB3E8B5-2994-4DA5-8630-AA1E63AFC7A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93" r="-2" b="418"/>
          <a:stretch/>
        </p:blipFill>
        <p:spPr bwMode="auto">
          <a:xfrm>
            <a:off x="-1" y="5"/>
            <a:ext cx="3922776" cy="3937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Výsledek obrázku pro skandinávský poloostrov">
            <a:extLst>
              <a:ext uri="{FF2B5EF4-FFF2-40B4-BE49-F238E27FC236}">
                <a16:creationId xmlns:a16="http://schemas.microsoft.com/office/drawing/2014/main" id="{694418E4-3EE9-4C1F-AE6D-96607BF8B12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" t="18332" r="2750" b="11962"/>
          <a:stretch/>
        </p:blipFill>
        <p:spPr bwMode="auto">
          <a:xfrm>
            <a:off x="4131633" y="10"/>
            <a:ext cx="3922776" cy="3937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 useBgFill="1">
        <p:nvSpPr>
          <p:cNvPr id="146" name="Rectangle 145">
            <a:extLst>
              <a:ext uri="{FF2B5EF4-FFF2-40B4-BE49-F238E27FC236}">
                <a16:creationId xmlns:a16="http://schemas.microsoft.com/office/drawing/2014/main" id="{E677BBB0-8A66-4619-B31B-5097655C5F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7784" y="4215384"/>
            <a:ext cx="7475146" cy="2093976"/>
          </a:xfrm>
          <a:prstGeom prst="rect">
            <a:avLst/>
          </a:prstGeom>
          <a:ln w="12700">
            <a:solidFill>
              <a:srgbClr val="EFEFEF"/>
            </a:solidFill>
          </a:ln>
          <a:effectLst>
            <a:outerShdw blurRad="50800" dist="38100" dir="2700000" algn="tl" rotWithShape="0">
              <a:schemeClr val="bg2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74" name="Rectangle 2">
            <a:extLst>
              <a:ext uri="{FF2B5EF4-FFF2-40B4-BE49-F238E27FC236}">
                <a16:creationId xmlns:a16="http://schemas.microsoft.com/office/drawing/2014/main" id="{773E675A-3B73-4DAC-8E27-310D58DB8CC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65325" y="4462819"/>
            <a:ext cx="2869683" cy="1608383"/>
          </a:xfrm>
        </p:spPr>
        <p:txBody>
          <a:bodyPr>
            <a:normAutofit/>
          </a:bodyPr>
          <a:lstStyle/>
          <a:p>
            <a:r>
              <a:rPr lang="cs-CZ" altLang="cs-CZ" sz="3600" b="1" dirty="0">
                <a:latin typeface="Arial" panose="020B0604020202020204" pitchFamily="34" charset="0"/>
                <a:cs typeface="Arial" panose="020B0604020202020204" pitchFamily="34" charset="0"/>
              </a:rPr>
              <a:t>Ostrovy a poloostrovy</a:t>
            </a:r>
            <a:br>
              <a:rPr lang="cs-CZ" altLang="cs-CZ" sz="36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altLang="cs-CZ" sz="3600" b="1" dirty="0">
                <a:latin typeface="Arial" panose="020B0604020202020204" pitchFamily="34" charset="0"/>
                <a:cs typeface="Arial" panose="020B0604020202020204" pitchFamily="34" charset="0"/>
              </a:rPr>
              <a:t>sev. Evropy</a:t>
            </a:r>
          </a:p>
        </p:txBody>
      </p:sp>
      <p:pic>
        <p:nvPicPr>
          <p:cNvPr id="3083" name="Picture 11" descr="Výsledek obrázku pro faerské ostrovy mapa">
            <a:extLst>
              <a:ext uri="{FF2B5EF4-FFF2-40B4-BE49-F238E27FC236}">
                <a16:creationId xmlns:a16="http://schemas.microsoft.com/office/drawing/2014/main" id="{2DE46B53-1E3A-4B05-8547-CCC7507C2AD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64" t="2334" r="7312" b="5225"/>
          <a:stretch/>
        </p:blipFill>
        <p:spPr bwMode="auto">
          <a:xfrm>
            <a:off x="8263267" y="10"/>
            <a:ext cx="3928733" cy="3937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8" name="Rectangle 147">
            <a:extLst>
              <a:ext uri="{FF2B5EF4-FFF2-40B4-BE49-F238E27FC236}">
                <a16:creationId xmlns:a16="http://schemas.microsoft.com/office/drawing/2014/main" id="{FB56C437-7CF8-4D2B-8C62-6F9CEA5611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0408" y="4911519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0" name="Rectangle 149">
            <a:extLst>
              <a:ext uri="{FF2B5EF4-FFF2-40B4-BE49-F238E27FC236}">
                <a16:creationId xmlns:a16="http://schemas.microsoft.com/office/drawing/2014/main" id="{288F414E-1A16-495F-8EF5-F55A4207EE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3196854" y="5257800"/>
            <a:ext cx="1463040" cy="9144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3F14512E-0982-4CDF-8C41-0DEB3E6FD1E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922774" y="4464872"/>
            <a:ext cx="4045433" cy="1608383"/>
          </a:xfrm>
        </p:spPr>
        <p:txBody>
          <a:bodyPr anchor="ctr">
            <a:noAutofit/>
          </a:bodyPr>
          <a:lstStyle/>
          <a:p>
            <a:pPr marL="609600" indent="-609600">
              <a:buNone/>
            </a:pPr>
            <a:r>
              <a:rPr lang="cs-CZ" altLang="cs-CZ" sz="1600" b="1" dirty="0"/>
              <a:t>Skandinávský poloostrov /Norsko, Švédsko/</a:t>
            </a:r>
          </a:p>
          <a:p>
            <a:pPr marL="609600" indent="-609600">
              <a:buNone/>
            </a:pPr>
            <a:r>
              <a:rPr lang="cs-CZ" altLang="cs-CZ" sz="1600" b="1" dirty="0"/>
              <a:t>Jutský poloostrov /Dánsko/</a:t>
            </a:r>
          </a:p>
          <a:p>
            <a:pPr marL="609600" indent="-609600">
              <a:buNone/>
            </a:pPr>
            <a:r>
              <a:rPr lang="cs-CZ" altLang="cs-CZ" sz="1600" b="1" dirty="0"/>
              <a:t>Island</a:t>
            </a:r>
          </a:p>
          <a:p>
            <a:pPr marL="609600" indent="-609600">
              <a:buNone/>
            </a:pPr>
            <a:r>
              <a:rPr lang="cs-CZ" altLang="cs-CZ" sz="1600" b="1" dirty="0"/>
              <a:t>Faerské Ostrovy, Grónsko /patří Dánsku/</a:t>
            </a:r>
          </a:p>
          <a:p>
            <a:pPr marL="609600" indent="-609600">
              <a:buNone/>
            </a:pPr>
            <a:r>
              <a:rPr lang="cs-CZ" altLang="cs-CZ" sz="1600" b="1" dirty="0"/>
              <a:t>Špicberky /patří Norsku/</a:t>
            </a:r>
            <a:endParaRPr lang="cs-CZ" altLang="cs-CZ" sz="1600" dirty="0"/>
          </a:p>
        </p:txBody>
      </p:sp>
      <p:pic>
        <p:nvPicPr>
          <p:cNvPr id="3081" name="Picture 9" descr="Výsledek obrázku pro island mapa">
            <a:extLst>
              <a:ext uri="{FF2B5EF4-FFF2-40B4-BE49-F238E27FC236}">
                <a16:creationId xmlns:a16="http://schemas.microsoft.com/office/drawing/2014/main" id="{B0D696A8-6676-4548-A3E4-0B54BAD1FFF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534" r="1" b="11080"/>
          <a:stretch/>
        </p:blipFill>
        <p:spPr bwMode="auto">
          <a:xfrm>
            <a:off x="8269224" y="4160171"/>
            <a:ext cx="3922776" cy="214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Obdélník 1">
            <a:extLst>
              <a:ext uri="{FF2B5EF4-FFF2-40B4-BE49-F238E27FC236}">
                <a16:creationId xmlns:a16="http://schemas.microsoft.com/office/drawing/2014/main" id="{59C2EC9F-EEBC-4231-980B-718B20DEE4CD}"/>
              </a:ext>
            </a:extLst>
          </p:cNvPr>
          <p:cNvSpPr/>
          <p:nvPr/>
        </p:nvSpPr>
        <p:spPr>
          <a:xfrm>
            <a:off x="11366" y="1412776"/>
            <a:ext cx="1214115" cy="923330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marL="609600" indent="-609600">
              <a:buNone/>
            </a:pPr>
            <a:r>
              <a:rPr lang="cs-CZ" altLang="cs-CZ" b="1" dirty="0"/>
              <a:t>Jutský </a:t>
            </a:r>
            <a:endParaRPr lang="ru-RU" altLang="cs-CZ" b="1" dirty="0"/>
          </a:p>
          <a:p>
            <a:pPr marL="609600" indent="-609600">
              <a:buNone/>
            </a:pPr>
            <a:r>
              <a:rPr lang="cs-CZ" altLang="cs-CZ" b="1" dirty="0"/>
              <a:t>poloostrov</a:t>
            </a:r>
            <a:endParaRPr lang="ru-RU" altLang="cs-CZ" b="1" dirty="0"/>
          </a:p>
          <a:p>
            <a:pPr marL="609600" indent="-609600">
              <a:buNone/>
            </a:pPr>
            <a:r>
              <a:rPr lang="cs-CZ" altLang="cs-CZ" b="1" dirty="0"/>
              <a:t>/Dánsko/</a:t>
            </a:r>
          </a:p>
        </p:txBody>
      </p:sp>
      <p:sp>
        <p:nvSpPr>
          <p:cNvPr id="13" name="Obdélník 12">
            <a:extLst>
              <a:ext uri="{FF2B5EF4-FFF2-40B4-BE49-F238E27FC236}">
                <a16:creationId xmlns:a16="http://schemas.microsoft.com/office/drawing/2014/main" id="{3FFDA2FD-2474-45CA-ADC7-F8A08CF8749D}"/>
              </a:ext>
            </a:extLst>
          </p:cNvPr>
          <p:cNvSpPr/>
          <p:nvPr/>
        </p:nvSpPr>
        <p:spPr>
          <a:xfrm>
            <a:off x="4293142" y="260648"/>
            <a:ext cx="1524392" cy="923330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marL="609600" indent="-609600">
              <a:buNone/>
            </a:pPr>
            <a:r>
              <a:rPr lang="cs-CZ" altLang="cs-CZ" b="1" dirty="0"/>
              <a:t>Skandinávský </a:t>
            </a:r>
            <a:endParaRPr lang="ru-RU" altLang="cs-CZ" b="1" dirty="0"/>
          </a:p>
          <a:p>
            <a:pPr marL="609600" indent="-609600">
              <a:buNone/>
            </a:pPr>
            <a:r>
              <a:rPr lang="cs-CZ" altLang="cs-CZ" b="1" dirty="0"/>
              <a:t>poloostrov</a:t>
            </a:r>
            <a:endParaRPr lang="ru-RU" altLang="cs-CZ" b="1" dirty="0"/>
          </a:p>
          <a:p>
            <a:pPr marL="609600" indent="-609600">
              <a:buNone/>
            </a:pPr>
            <a:r>
              <a:rPr lang="cs-CZ" altLang="cs-CZ" b="1" dirty="0"/>
              <a:t>/Dánsko/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Související obrázek">
            <a:extLst>
              <a:ext uri="{FF2B5EF4-FFF2-40B4-BE49-F238E27FC236}">
                <a16:creationId xmlns:a16="http://schemas.microsoft.com/office/drawing/2014/main" id="{E75365C4-101F-42AB-A9F9-D971C6E61E6E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27"/>
          <a:stretch/>
        </p:blipFill>
        <p:spPr bwMode="auto">
          <a:xfrm>
            <a:off x="20" y="10"/>
            <a:ext cx="4064296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Související obrázek">
            <a:extLst>
              <a:ext uri="{FF2B5EF4-FFF2-40B4-BE49-F238E27FC236}">
                <a16:creationId xmlns:a16="http://schemas.microsoft.com/office/drawing/2014/main" id="{98274D72-B0E8-49EC-ACD9-785B30DAE2A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9" r="16978" b="2"/>
          <a:stretch/>
        </p:blipFill>
        <p:spPr bwMode="auto">
          <a:xfrm>
            <a:off x="4064316" y="10"/>
            <a:ext cx="8127684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3" name="Rectangle 72">
            <a:extLst>
              <a:ext uri="{FF2B5EF4-FFF2-40B4-BE49-F238E27FC236}">
                <a16:creationId xmlns:a16="http://schemas.microsoft.com/office/drawing/2014/main" id="{B849539B-3694-4E8A-A991-D68126CF33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6096000" y="639400"/>
            <a:ext cx="5440680" cy="5578521"/>
          </a:xfrm>
          <a:prstGeom prst="rect">
            <a:avLst/>
          </a:prstGeom>
          <a:solidFill>
            <a:schemeClr val="bg1">
              <a:lumMod val="75000"/>
              <a:lumOff val="25000"/>
              <a:alpha val="93000"/>
            </a:schemeClr>
          </a:solidFill>
          <a:ln w="127000" cap="sq" cmpd="thinThick">
            <a:solidFill>
              <a:schemeClr val="bg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C61332C4-97E6-4FE2-99DD-64330E6F1C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6999" y="828675"/>
            <a:ext cx="4686301" cy="728117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cs-CZ" sz="40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Špicberky/</a:t>
            </a:r>
            <a:r>
              <a:rPr lang="en-US" sz="40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Svalbard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FE82230-5B58-4A5B-BEDF-21EC9876503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476999" y="1484784"/>
            <a:ext cx="4686301" cy="4221071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cs-C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Skupina ostrovů v Severním ledovém oceánu /patří Norsku/; </a:t>
            </a:r>
          </a:p>
          <a:p>
            <a:r>
              <a:rPr lang="cs-C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Nejsevernější část Evropy;</a:t>
            </a:r>
          </a:p>
          <a:p>
            <a:r>
              <a:rPr lang="cs-C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Ostrovy leží daleko za polárním kruhem, přesto zde moře většinou nezamrzá vlivem m. proudů</a:t>
            </a:r>
          </a:p>
          <a:p>
            <a:r>
              <a:rPr lang="cs-C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Dříve těžba uhlí, dnes turismus</a:t>
            </a:r>
          </a:p>
          <a:p>
            <a:r>
              <a:rPr lang="cs-C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Rybolov </a:t>
            </a:r>
          </a:p>
          <a:p>
            <a:r>
              <a:rPr lang="cs-C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Souostroví je územím několika národních parků</a:t>
            </a:r>
          </a:p>
        </p:txBody>
      </p: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1AA718E0-F8D2-4975-85FE-D33E8A7B91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064319" y="-680"/>
            <a:ext cx="0" cy="6858003"/>
          </a:xfrm>
          <a:prstGeom prst="line">
            <a:avLst/>
          </a:prstGeom>
          <a:ln w="101600">
            <a:solidFill>
              <a:schemeClr val="bg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413131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2" name="Picture 12" descr="Výsledek obrázku pro lofoty">
            <a:extLst>
              <a:ext uri="{FF2B5EF4-FFF2-40B4-BE49-F238E27FC236}">
                <a16:creationId xmlns:a16="http://schemas.microsoft.com/office/drawing/2014/main" id="{32332ADD-E221-4AC2-A553-D388494327D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77" t="13750" r="2548" b="7786"/>
          <a:stretch/>
        </p:blipFill>
        <p:spPr bwMode="auto">
          <a:xfrm>
            <a:off x="4296867" y="5"/>
            <a:ext cx="4831627" cy="4520011"/>
          </a:xfrm>
          <a:custGeom>
            <a:avLst/>
            <a:gdLst>
              <a:gd name="connsiteX0" fmla="*/ 0 w 4831627"/>
              <a:gd name="connsiteY0" fmla="*/ 0 h 4520011"/>
              <a:gd name="connsiteX1" fmla="*/ 4831627 w 4831627"/>
              <a:gd name="connsiteY1" fmla="*/ 0 h 4520011"/>
              <a:gd name="connsiteX2" fmla="*/ 1416677 w 4831627"/>
              <a:gd name="connsiteY2" fmla="*/ 4520011 h 4520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831627" h="4520011">
                <a:moveTo>
                  <a:pt x="0" y="0"/>
                </a:moveTo>
                <a:lnTo>
                  <a:pt x="4831627" y="0"/>
                </a:lnTo>
                <a:lnTo>
                  <a:pt x="1416677" y="4520011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Výsledek obrázku pro lofoty">
            <a:extLst>
              <a:ext uri="{FF2B5EF4-FFF2-40B4-BE49-F238E27FC236}">
                <a16:creationId xmlns:a16="http://schemas.microsoft.com/office/drawing/2014/main" id="{27F01C13-626F-4AF7-A758-12AC3B41002D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3" r="5493"/>
          <a:stretch/>
        </p:blipFill>
        <p:spPr bwMode="auto">
          <a:xfrm>
            <a:off x="4041994" y="-4"/>
            <a:ext cx="8139373" cy="6858000"/>
          </a:xfrm>
          <a:custGeom>
            <a:avLst/>
            <a:gdLst>
              <a:gd name="connsiteX0" fmla="*/ 5181344 w 8139373"/>
              <a:gd name="connsiteY0" fmla="*/ 0 h 6858000"/>
              <a:gd name="connsiteX1" fmla="*/ 8139373 w 8139373"/>
              <a:gd name="connsiteY1" fmla="*/ 0 h 6858000"/>
              <a:gd name="connsiteX2" fmla="*/ 8139373 w 8139373"/>
              <a:gd name="connsiteY2" fmla="*/ 6858000 h 6858000"/>
              <a:gd name="connsiteX3" fmla="*/ 0 w 813937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39373" h="6858000">
                <a:moveTo>
                  <a:pt x="5181344" y="0"/>
                </a:moveTo>
                <a:lnTo>
                  <a:pt x="8139373" y="0"/>
                </a:lnTo>
                <a:lnTo>
                  <a:pt x="8139373" y="6858000"/>
                </a:lnTo>
                <a:lnTo>
                  <a:pt x="0" y="6858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AF724258-DA12-413C-974A-5E83974F9E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134" y="358525"/>
            <a:ext cx="3749061" cy="766219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z="3600" b="1" kern="1200" dirty="0">
                <a:solidFill>
                  <a:srgbClr val="5D7A3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Lofoty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579458D-D2E8-4DB7-9006-3CA17CB09B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85134" y="1052736"/>
            <a:ext cx="4122522" cy="4968552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cs-CZ" sz="2400" b="1" dirty="0"/>
              <a:t>Souostroví při norském pobřeží tvořené </a:t>
            </a:r>
            <a:br>
              <a:rPr lang="cs-CZ" sz="2400" b="1" dirty="0"/>
            </a:br>
            <a:r>
              <a:rPr lang="cs-CZ" sz="2400" b="1" dirty="0"/>
              <a:t>asi 80 ostrovy;</a:t>
            </a:r>
          </a:p>
          <a:p>
            <a:r>
              <a:rPr lang="cs-CZ" sz="2400" dirty="0"/>
              <a:t>Vybíhají z norské pevniny směrem do Atlantiku;</a:t>
            </a:r>
          </a:p>
          <a:p>
            <a:r>
              <a:rPr lang="cs-CZ" sz="2400" dirty="0"/>
              <a:t>Nejvýznamnější ostrovy jsou propojeny tunely a silničními mosty;</a:t>
            </a:r>
          </a:p>
          <a:p>
            <a:r>
              <a:rPr lang="cs-CZ" sz="2400" b="1" dirty="0">
                <a:solidFill>
                  <a:srgbClr val="FF0000"/>
                </a:solidFill>
              </a:rPr>
              <a:t>Obývané lidmi asi šest tisíc let, vikingové, dnes muzeum;</a:t>
            </a:r>
          </a:p>
          <a:p>
            <a:r>
              <a:rPr lang="cs-CZ" sz="2400" dirty="0"/>
              <a:t>vlivem “Golfského proudu“ je klima vzhledem k jejich poloze relativně mírné.</a:t>
            </a:r>
          </a:p>
        </p:txBody>
      </p:sp>
      <p:sp>
        <p:nvSpPr>
          <p:cNvPr id="4" name="Obdélník 3">
            <a:extLst>
              <a:ext uri="{FF2B5EF4-FFF2-40B4-BE49-F238E27FC236}">
                <a16:creationId xmlns:a16="http://schemas.microsoft.com/office/drawing/2014/main" id="{375B2091-F85D-4D26-90A0-E0A981DBEAC8}"/>
              </a:ext>
            </a:extLst>
          </p:cNvPr>
          <p:cNvSpPr/>
          <p:nvPr/>
        </p:nvSpPr>
        <p:spPr>
          <a:xfrm>
            <a:off x="485134" y="6130143"/>
            <a:ext cx="30700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b="1" u="sng" dirty="0">
                <a:latin typeface="Roboto"/>
                <a:hlinkClick r:id="rId4"/>
              </a:rPr>
              <a:t>Dokument Severní Norsko</a:t>
            </a:r>
            <a:endParaRPr lang="cs-CZ" b="1" i="0" u="sng" dirty="0">
              <a:effectLst/>
              <a:latin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39809676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>
            <a:extLst>
              <a:ext uri="{FF2B5EF4-FFF2-40B4-BE49-F238E27FC236}">
                <a16:creationId xmlns:a16="http://schemas.microsoft.com/office/drawing/2014/main" id="{3EAF38DC-B069-4F74-89ED-92C7579C3D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578" name="Picture 2" descr="Výsledek obrázku pro golfský proud">
            <a:extLst>
              <a:ext uri="{FF2B5EF4-FFF2-40B4-BE49-F238E27FC236}">
                <a16:creationId xmlns:a16="http://schemas.microsoft.com/office/drawing/2014/main" id="{DD51EAA0-4D62-4B77-84DD-50A3C76A102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" b="2258"/>
          <a:stretch/>
        </p:blipFill>
        <p:spPr bwMode="auto">
          <a:xfrm>
            <a:off x="4883022" y="0"/>
            <a:ext cx="7308978" cy="6851192"/>
          </a:xfrm>
          <a:custGeom>
            <a:avLst/>
            <a:gdLst>
              <a:gd name="connsiteX0" fmla="*/ 0 w 7308978"/>
              <a:gd name="connsiteY0" fmla="*/ 0 h 6858000"/>
              <a:gd name="connsiteX1" fmla="*/ 7308978 w 7308978"/>
              <a:gd name="connsiteY1" fmla="*/ 0 h 6858000"/>
              <a:gd name="connsiteX2" fmla="*/ 7308978 w 7308978"/>
              <a:gd name="connsiteY2" fmla="*/ 6858000 h 6858000"/>
              <a:gd name="connsiteX3" fmla="*/ 0 w 7308978"/>
              <a:gd name="connsiteY3" fmla="*/ 6858000 h 6858000"/>
              <a:gd name="connsiteX4" fmla="*/ 62983 w 7308978"/>
              <a:gd name="connsiteY4" fmla="*/ 6788730 h 6858000"/>
              <a:gd name="connsiteX5" fmla="*/ 1212978 w 7308978"/>
              <a:gd name="connsiteY5" fmla="*/ 3429000 h 6858000"/>
              <a:gd name="connsiteX6" fmla="*/ 62983 w 7308978"/>
              <a:gd name="connsiteY6" fmla="*/ 6927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308978" h="6858000">
                <a:moveTo>
                  <a:pt x="0" y="0"/>
                </a:moveTo>
                <a:lnTo>
                  <a:pt x="7308978" y="0"/>
                </a:lnTo>
                <a:lnTo>
                  <a:pt x="7308978" y="6858000"/>
                </a:lnTo>
                <a:lnTo>
                  <a:pt x="0" y="6858000"/>
                </a:lnTo>
                <a:lnTo>
                  <a:pt x="62983" y="6788730"/>
                </a:lnTo>
                <a:cubicBezTo>
                  <a:pt x="773509" y="5928900"/>
                  <a:pt x="1212978" y="4741056"/>
                  <a:pt x="1212978" y="3429000"/>
                </a:cubicBezTo>
                <a:cubicBezTo>
                  <a:pt x="1212978" y="2116944"/>
                  <a:pt x="773509" y="929100"/>
                  <a:pt x="62983" y="69271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 useBgFill="1">
        <p:nvSpPr>
          <p:cNvPr id="73" name="Freeform: Shape 72">
            <a:extLst>
              <a:ext uri="{FF2B5EF4-FFF2-40B4-BE49-F238E27FC236}">
                <a16:creationId xmlns:a16="http://schemas.microsoft.com/office/drawing/2014/main" id="{83549E37-C86B-4401-90BD-D8BF83859F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096001" cy="6858000"/>
          </a:xfrm>
          <a:custGeom>
            <a:avLst/>
            <a:gdLst>
              <a:gd name="connsiteX0" fmla="*/ 0 w 6096001"/>
              <a:gd name="connsiteY0" fmla="*/ 0 h 6858000"/>
              <a:gd name="connsiteX1" fmla="*/ 4883023 w 6096001"/>
              <a:gd name="connsiteY1" fmla="*/ 0 h 6858000"/>
              <a:gd name="connsiteX2" fmla="*/ 4946006 w 6096001"/>
              <a:gd name="connsiteY2" fmla="*/ 69271 h 6858000"/>
              <a:gd name="connsiteX3" fmla="*/ 6096001 w 6096001"/>
              <a:gd name="connsiteY3" fmla="*/ 3429000 h 6858000"/>
              <a:gd name="connsiteX4" fmla="*/ 4946006 w 6096001"/>
              <a:gd name="connsiteY4" fmla="*/ 6788730 h 6858000"/>
              <a:gd name="connsiteX5" fmla="*/ 4883023 w 6096001"/>
              <a:gd name="connsiteY5" fmla="*/ 6858000 h 6858000"/>
              <a:gd name="connsiteX6" fmla="*/ 0 w 609600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1" h="6858000">
                <a:moveTo>
                  <a:pt x="0" y="0"/>
                </a:moveTo>
                <a:lnTo>
                  <a:pt x="4883023" y="0"/>
                </a:lnTo>
                <a:lnTo>
                  <a:pt x="4946006" y="69271"/>
                </a:lnTo>
                <a:cubicBezTo>
                  <a:pt x="5656532" y="929100"/>
                  <a:pt x="6096001" y="2116944"/>
                  <a:pt x="6096001" y="3429000"/>
                </a:cubicBezTo>
                <a:cubicBezTo>
                  <a:pt x="6096001" y="4741056"/>
                  <a:pt x="5656532" y="5928900"/>
                  <a:pt x="4946006" y="6788730"/>
                </a:cubicBezTo>
                <a:lnTo>
                  <a:pt x="4883023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75" name="Freeform: Shape 74">
            <a:extLst>
              <a:ext uri="{FF2B5EF4-FFF2-40B4-BE49-F238E27FC236}">
                <a16:creationId xmlns:a16="http://schemas.microsoft.com/office/drawing/2014/main" id="{8A17784E-76D8-4521-A77D-0D2EBB9230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086857" cy="6858000"/>
          </a:xfrm>
          <a:custGeom>
            <a:avLst/>
            <a:gdLst>
              <a:gd name="connsiteX0" fmla="*/ 0 w 6086857"/>
              <a:gd name="connsiteY0" fmla="*/ 0 h 6858000"/>
              <a:gd name="connsiteX1" fmla="*/ 4873879 w 6086857"/>
              <a:gd name="connsiteY1" fmla="*/ 0 h 6858000"/>
              <a:gd name="connsiteX2" fmla="*/ 4936862 w 6086857"/>
              <a:gd name="connsiteY2" fmla="*/ 69271 h 6858000"/>
              <a:gd name="connsiteX3" fmla="*/ 6086857 w 6086857"/>
              <a:gd name="connsiteY3" fmla="*/ 3429000 h 6858000"/>
              <a:gd name="connsiteX4" fmla="*/ 4936862 w 6086857"/>
              <a:gd name="connsiteY4" fmla="*/ 6788730 h 6858000"/>
              <a:gd name="connsiteX5" fmla="*/ 4873879 w 6086857"/>
              <a:gd name="connsiteY5" fmla="*/ 6858000 h 6858000"/>
              <a:gd name="connsiteX6" fmla="*/ 0 w 6086857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86857" h="6858000">
                <a:moveTo>
                  <a:pt x="0" y="0"/>
                </a:moveTo>
                <a:lnTo>
                  <a:pt x="4873879" y="0"/>
                </a:lnTo>
                <a:lnTo>
                  <a:pt x="4936862" y="69271"/>
                </a:lnTo>
                <a:cubicBezTo>
                  <a:pt x="5647388" y="929100"/>
                  <a:pt x="6086857" y="2116944"/>
                  <a:pt x="6086857" y="3429000"/>
                </a:cubicBezTo>
                <a:cubicBezTo>
                  <a:pt x="6086857" y="4741056"/>
                  <a:pt x="5647388" y="5928900"/>
                  <a:pt x="4936862" y="6788730"/>
                </a:cubicBezTo>
                <a:lnTo>
                  <a:pt x="4873879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6EDAA7C2-BE20-4F27-B902-4CF113DB75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4904" y="856488"/>
            <a:ext cx="4992624" cy="663729"/>
          </a:xfrm>
        </p:spPr>
        <p:txBody>
          <a:bodyPr anchor="b">
            <a:normAutofit/>
          </a:bodyPr>
          <a:lstStyle/>
          <a:p>
            <a:r>
              <a:rPr lang="cs-CZ" altLang="cs-CZ" sz="3400" b="1" dirty="0">
                <a:latin typeface="Arial" panose="020B0604020202020204" pitchFamily="34" charset="0"/>
                <a:cs typeface="Arial" panose="020B0604020202020204" pitchFamily="34" charset="0"/>
              </a:rPr>
              <a:t>SEVERNÍ EVROPA</a:t>
            </a:r>
            <a:endParaRPr lang="cs-CZ" sz="3400" dirty="0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7A0CBFF4-EA32-4FE2-BA6B-8F3A6E6ED1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662559" y="253806"/>
            <a:ext cx="73152" cy="548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FC8D5885-2804-4D3C-BE31-902E4D3279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37769" y="2185062"/>
            <a:ext cx="498348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08EF068D-F951-4194-91E5-3186379885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814" y="1812003"/>
            <a:ext cx="5455162" cy="4680520"/>
          </a:xfrm>
        </p:spPr>
        <p:txBody>
          <a:bodyPr anchor="t">
            <a:noAutofit/>
          </a:bodyPr>
          <a:lstStyle/>
          <a:p>
            <a:pPr marL="0" indent="0">
              <a:buNone/>
            </a:pPr>
            <a:r>
              <a:rPr lang="cs-CZ" sz="2400" b="1" dirty="0"/>
              <a:t>Dánsko, Norsko, Švédsko, Finsko a Island</a:t>
            </a:r>
          </a:p>
          <a:p>
            <a:pPr marL="0" indent="0">
              <a:buNone/>
            </a:pPr>
            <a:r>
              <a:rPr lang="cs-CZ" sz="2200" dirty="0"/>
              <a:t>Vysoká životní úroveň, služby;</a:t>
            </a:r>
          </a:p>
          <a:p>
            <a:pPr marL="0" indent="0">
              <a:buNone/>
            </a:pPr>
            <a:r>
              <a:rPr lang="cs-CZ" sz="2200" dirty="0"/>
              <a:t>Důraz na sociální zabezpečení, </a:t>
            </a:r>
            <a:r>
              <a:rPr lang="cs-CZ" sz="2200" b="1" dirty="0"/>
              <a:t>vysoké zdanění</a:t>
            </a:r>
            <a:r>
              <a:rPr lang="cs-CZ" sz="2200" dirty="0"/>
              <a:t>, země s nejmenšími sociálními rozdíly na světě;</a:t>
            </a:r>
          </a:p>
          <a:p>
            <a:pPr marL="0" indent="0">
              <a:buNone/>
            </a:pPr>
            <a:r>
              <a:rPr lang="cs-CZ" sz="2200" dirty="0"/>
              <a:t>Většina regionu do mírného podnebného pásu až na sever subarktické podnebí;</a:t>
            </a:r>
          </a:p>
          <a:p>
            <a:pPr marL="0" indent="0">
              <a:buNone/>
            </a:pPr>
            <a:r>
              <a:rPr lang="cs-CZ" sz="2200" dirty="0"/>
              <a:t>Ovlivněno teplým </a:t>
            </a:r>
            <a:r>
              <a:rPr lang="cs-CZ" sz="2200" b="1" dirty="0">
                <a:solidFill>
                  <a:srgbClr val="FF0000"/>
                </a:solidFill>
              </a:rPr>
              <a:t>Severoatlantským </a:t>
            </a:r>
            <a:br>
              <a:rPr lang="cs-CZ" sz="2200" b="1" dirty="0">
                <a:solidFill>
                  <a:srgbClr val="FF0000"/>
                </a:solidFill>
              </a:rPr>
            </a:br>
            <a:r>
              <a:rPr lang="cs-CZ" sz="2200" b="1" dirty="0">
                <a:solidFill>
                  <a:srgbClr val="FF0000"/>
                </a:solidFill>
              </a:rPr>
              <a:t>proudem (Golfský proud);</a:t>
            </a:r>
          </a:p>
          <a:p>
            <a:pPr marL="0" indent="0">
              <a:buNone/>
            </a:pPr>
            <a:r>
              <a:rPr lang="cs-CZ" sz="2200" dirty="0"/>
              <a:t>Nerovnoměrné osídlení, na severu málo, </a:t>
            </a:r>
            <a:br>
              <a:rPr lang="cs-CZ" sz="2200" dirty="0"/>
            </a:br>
            <a:r>
              <a:rPr lang="cs-CZ" sz="2200" dirty="0"/>
              <a:t>na jihu ve městech mnoho (urbanizace);</a:t>
            </a:r>
          </a:p>
          <a:p>
            <a:pPr marL="0" indent="0">
              <a:buNone/>
            </a:pPr>
            <a:r>
              <a:rPr lang="cs-CZ" sz="2200" dirty="0"/>
              <a:t>Germánské jazyky, potomci vikingů</a:t>
            </a:r>
            <a:r>
              <a:rPr lang="cs-CZ" sz="21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910264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683952F-D64E-48DF-AE07-6292A926B3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1384" y="260648"/>
            <a:ext cx="7743242" cy="1325563"/>
          </a:xfrm>
        </p:spPr>
        <p:txBody>
          <a:bodyPr/>
          <a:lstStyle/>
          <a:p>
            <a:r>
              <a:rPr lang="cs-CZ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Podnebné pásy – světa</a:t>
            </a:r>
          </a:p>
        </p:txBody>
      </p:sp>
      <p:pic>
        <p:nvPicPr>
          <p:cNvPr id="1026" name="Picture 2" descr="Výsledek obrázku pro podnebné pásy evropy">
            <a:extLst>
              <a:ext uri="{FF2B5EF4-FFF2-40B4-BE49-F238E27FC236}">
                <a16:creationId xmlns:a16="http://schemas.microsoft.com/office/drawing/2014/main" id="{CFDE4857-480D-48B2-9965-5A71AB9CA7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1704" y="1412826"/>
            <a:ext cx="8634592" cy="5445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Související obrázek">
            <a:extLst>
              <a:ext uri="{FF2B5EF4-FFF2-40B4-BE49-F238E27FC236}">
                <a16:creationId xmlns:a16="http://schemas.microsoft.com/office/drawing/2014/main" id="{995455C4-AD62-4F34-BCD2-E1D85660F88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9" t="5900" r="4002" b="13251"/>
          <a:stretch/>
        </p:blipFill>
        <p:spPr bwMode="auto">
          <a:xfrm>
            <a:off x="9025953" y="0"/>
            <a:ext cx="3161805" cy="34290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D2DED749-84D4-4E9F-8FDB-44A7C922A6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1384" y="1484784"/>
            <a:ext cx="3241576" cy="49685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u="sng" dirty="0"/>
              <a:t>Postupně směrem od pólů: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b="1" dirty="0"/>
              <a:t>Polární</a:t>
            </a:r>
            <a:br>
              <a:rPr lang="cs-CZ" dirty="0"/>
            </a:br>
            <a:r>
              <a:rPr lang="cs-CZ" sz="1800" dirty="0"/>
              <a:t>(ohraničeno přibližně severním a jižním polárním kruhem)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b="1" dirty="0"/>
              <a:t>Subpolární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b="1" dirty="0"/>
              <a:t>Mírný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b="1" dirty="0"/>
              <a:t>Subtropický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b="1" dirty="0"/>
              <a:t>Tropický</a:t>
            </a:r>
            <a:br>
              <a:rPr lang="cs-CZ" dirty="0"/>
            </a:br>
            <a:r>
              <a:rPr lang="cs-CZ" sz="1800" dirty="0"/>
              <a:t>(ohraničeno přibližně obratníky Raka a Kozoroha)</a:t>
            </a: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872492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683952F-D64E-48DF-AE07-6292A926B3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1384" y="467898"/>
            <a:ext cx="5112568" cy="792088"/>
          </a:xfrm>
        </p:spPr>
        <p:txBody>
          <a:bodyPr anchor="t"/>
          <a:lstStyle/>
          <a:p>
            <a:r>
              <a:rPr lang="cs-CZ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Podnebí v Evropě</a:t>
            </a:r>
          </a:p>
        </p:txBody>
      </p:sp>
      <p:pic>
        <p:nvPicPr>
          <p:cNvPr id="3076" name="Picture 4">
            <a:extLst>
              <a:ext uri="{FF2B5EF4-FFF2-40B4-BE49-F238E27FC236}">
                <a16:creationId xmlns:a16="http://schemas.microsoft.com/office/drawing/2014/main" id="{E4142B61-6439-4C8A-9CB3-688A3B71BE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44" y="1259987"/>
            <a:ext cx="7831140" cy="4868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D2DED749-84D4-4E9F-8FDB-44A7C922A6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12224" y="467899"/>
            <a:ext cx="3633326" cy="61206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200" b="1" dirty="0">
                <a:solidFill>
                  <a:srgbClr val="FF0000"/>
                </a:solidFill>
              </a:rPr>
              <a:t>Světadíl Evropa se rozkládá především v mírném podnebném pásu </a:t>
            </a:r>
          </a:p>
          <a:p>
            <a:pPr>
              <a:buFontTx/>
              <a:buChar char="-"/>
            </a:pPr>
            <a:r>
              <a:rPr lang="cs-CZ" sz="2200" dirty="0"/>
              <a:t>jižní Evropa, </a:t>
            </a:r>
            <a:br>
              <a:rPr lang="cs-CZ" sz="2200" dirty="0"/>
            </a:br>
            <a:r>
              <a:rPr lang="cs-CZ" sz="2200" b="1" dirty="0"/>
              <a:t>v subtropickém pásu</a:t>
            </a:r>
            <a:r>
              <a:rPr lang="cs-CZ" sz="2200" dirty="0"/>
              <a:t> </a:t>
            </a:r>
          </a:p>
          <a:p>
            <a:pPr>
              <a:buFontTx/>
              <a:buChar char="-"/>
            </a:pPr>
            <a:r>
              <a:rPr lang="cs-CZ" sz="2200" dirty="0"/>
              <a:t>sever Evropy zasahuje přes </a:t>
            </a:r>
            <a:r>
              <a:rPr lang="cs-CZ" sz="2200" b="1" dirty="0"/>
              <a:t>subarktický až do arktického pásu.</a:t>
            </a:r>
          </a:p>
          <a:p>
            <a:pPr marL="0" indent="0">
              <a:buNone/>
            </a:pPr>
            <a:r>
              <a:rPr lang="cs-CZ" sz="2200" b="1" i="1" u="sng" dirty="0">
                <a:solidFill>
                  <a:srgbClr val="FF0000"/>
                </a:solidFill>
              </a:rPr>
              <a:t>Oceanita a kontinentalita </a:t>
            </a:r>
            <a:r>
              <a:rPr lang="cs-CZ" sz="2200" b="1" i="1" dirty="0"/>
              <a:t>…</a:t>
            </a:r>
            <a:endParaRPr lang="cs-CZ" sz="2200" dirty="0"/>
          </a:p>
          <a:p>
            <a:pPr>
              <a:buFontTx/>
              <a:buChar char="-"/>
            </a:pPr>
            <a:r>
              <a:rPr lang="cs-CZ" sz="2200" dirty="0"/>
              <a:t>Atlantský oceán přináší </a:t>
            </a:r>
            <a:r>
              <a:rPr lang="cs-CZ" sz="2200" b="1" dirty="0"/>
              <a:t>západní části Evropy oceánský typ klimatu</a:t>
            </a:r>
            <a:r>
              <a:rPr lang="cs-CZ" sz="2200" dirty="0"/>
              <a:t> </a:t>
            </a:r>
          </a:p>
          <a:p>
            <a:pPr>
              <a:buFontTx/>
              <a:buChar char="-"/>
            </a:pPr>
            <a:r>
              <a:rPr lang="cs-CZ" sz="2200" b="1" dirty="0"/>
              <a:t>východní Evropa má klima</a:t>
            </a:r>
            <a:r>
              <a:rPr lang="cs-CZ" sz="2200" dirty="0"/>
              <a:t> značně </a:t>
            </a:r>
            <a:r>
              <a:rPr lang="cs-CZ" sz="2200" b="1" dirty="0"/>
              <a:t>kontinentální.</a:t>
            </a:r>
          </a:p>
          <a:p>
            <a:pPr marL="0" indent="0">
              <a:buNone/>
            </a:pPr>
            <a:r>
              <a:rPr lang="cs-CZ" sz="2200" b="1" dirty="0">
                <a:solidFill>
                  <a:srgbClr val="FF0000"/>
                </a:solidFill>
              </a:rPr>
              <a:t>Oteplující vliv oceánů</a:t>
            </a:r>
            <a:r>
              <a:rPr lang="cs-CZ" sz="2200" dirty="0">
                <a:solidFill>
                  <a:srgbClr val="FF0000"/>
                </a:solidFill>
              </a:rPr>
              <a:t> </a:t>
            </a:r>
            <a:r>
              <a:rPr lang="cs-CZ" sz="2200" dirty="0"/>
              <a:t>zvyšují mořské proudy - </a:t>
            </a:r>
            <a:r>
              <a:rPr lang="cs-CZ" sz="2200" b="1" dirty="0"/>
              <a:t>Golfský proud.</a:t>
            </a:r>
          </a:p>
          <a:p>
            <a:pPr>
              <a:buFontTx/>
              <a:buChar char="-"/>
            </a:pPr>
            <a:endParaRPr lang="cs-CZ" dirty="0"/>
          </a:p>
          <a:p>
            <a:pPr marL="0" indent="0">
              <a:buNone/>
            </a:pPr>
            <a:endParaRPr lang="cs-CZ" dirty="0"/>
          </a:p>
        </p:txBody>
      </p:sp>
      <p:cxnSp>
        <p:nvCxnSpPr>
          <p:cNvPr id="5" name="Přímá spojnice se šipkou 4">
            <a:extLst>
              <a:ext uri="{FF2B5EF4-FFF2-40B4-BE49-F238E27FC236}">
                <a16:creationId xmlns:a16="http://schemas.microsoft.com/office/drawing/2014/main" id="{C25EB037-9145-4931-9A22-B570D0524B68}"/>
              </a:ext>
            </a:extLst>
          </p:cNvPr>
          <p:cNvCxnSpPr>
            <a:cxnSpLocks/>
          </p:cNvCxnSpPr>
          <p:nvPr/>
        </p:nvCxnSpPr>
        <p:spPr>
          <a:xfrm flipV="1">
            <a:off x="5447928" y="692696"/>
            <a:ext cx="2592288" cy="171248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Přímá spojnice se šipkou 6">
            <a:extLst>
              <a:ext uri="{FF2B5EF4-FFF2-40B4-BE49-F238E27FC236}">
                <a16:creationId xmlns:a16="http://schemas.microsoft.com/office/drawing/2014/main" id="{55CA0E8A-D271-4E5C-B4CC-AC2D4C882E4B}"/>
              </a:ext>
            </a:extLst>
          </p:cNvPr>
          <p:cNvCxnSpPr>
            <a:cxnSpLocks/>
            <a:endCxn id="3" idx="1"/>
          </p:cNvCxnSpPr>
          <p:nvPr/>
        </p:nvCxnSpPr>
        <p:spPr>
          <a:xfrm>
            <a:off x="5447928" y="863942"/>
            <a:ext cx="2664296" cy="2664297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Přímá spojnice se šipkou 8">
            <a:extLst>
              <a:ext uri="{FF2B5EF4-FFF2-40B4-BE49-F238E27FC236}">
                <a16:creationId xmlns:a16="http://schemas.microsoft.com/office/drawing/2014/main" id="{710A12F9-DFC1-4FC9-BEAF-6651BEE27F18}"/>
              </a:ext>
            </a:extLst>
          </p:cNvPr>
          <p:cNvCxnSpPr>
            <a:cxnSpLocks/>
          </p:cNvCxnSpPr>
          <p:nvPr/>
        </p:nvCxnSpPr>
        <p:spPr>
          <a:xfrm>
            <a:off x="5447928" y="863943"/>
            <a:ext cx="2664296" cy="4797305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15548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090B0CE-E27B-476A-9A64-CD39C5D90C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9510" y="548680"/>
            <a:ext cx="4624342" cy="1368152"/>
          </a:xfrm>
        </p:spPr>
        <p:txBody>
          <a:bodyPr anchor="t">
            <a:normAutofit/>
          </a:bodyPr>
          <a:lstStyle/>
          <a:p>
            <a:r>
              <a:rPr lang="cs-CZ" b="1" dirty="0">
                <a:latin typeface="Arial" panose="020B0604020202020204" pitchFamily="34" charset="0"/>
                <a:cs typeface="Arial" panose="020B0604020202020204" pitchFamily="34" charset="0"/>
              </a:rPr>
              <a:t>Tajga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cs-CZ" b="1" dirty="0">
                <a:latin typeface="Arial" panose="020B0604020202020204" pitchFamily="34" charset="0"/>
                <a:cs typeface="Arial" panose="020B0604020202020204" pitchFamily="34" charset="0"/>
              </a:rPr>
              <a:t>severské </a:t>
            </a:r>
            <a:br>
              <a:rPr lang="cs-CZ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4000" b="1" dirty="0">
                <a:latin typeface="Arial" panose="020B0604020202020204" pitchFamily="34" charset="0"/>
                <a:cs typeface="Arial" panose="020B0604020202020204" pitchFamily="34" charset="0"/>
              </a:rPr>
              <a:t>jehličnaté lesy</a:t>
            </a:r>
          </a:p>
        </p:txBody>
      </p:sp>
      <p:sp>
        <p:nvSpPr>
          <p:cNvPr id="149" name="Oval 148">
            <a:extLst>
              <a:ext uri="{FF2B5EF4-FFF2-40B4-BE49-F238E27FC236}">
                <a16:creationId xmlns:a16="http://schemas.microsoft.com/office/drawing/2014/main" id="{07977D39-626F-40D7-B00F-16E02602DD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15495" y="197110"/>
            <a:ext cx="2020824" cy="2020824"/>
          </a:xfrm>
          <a:prstGeom prst="ellipse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6640" name="Picture 16" descr="alternativní popis obrázku chybí">
            <a:extLst>
              <a:ext uri="{FF2B5EF4-FFF2-40B4-BE49-F238E27FC236}">
                <a16:creationId xmlns:a16="http://schemas.microsoft.com/office/drawing/2014/main" id="{CE329F97-A2D2-4682-8A0F-EBA3E4810BE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54" r="24646"/>
          <a:stretch/>
        </p:blipFill>
        <p:spPr bwMode="auto">
          <a:xfrm>
            <a:off x="5680087" y="361702"/>
            <a:ext cx="1691640" cy="1691640"/>
          </a:xfrm>
          <a:custGeom>
            <a:avLst/>
            <a:gdLst>
              <a:gd name="connsiteX0" fmla="*/ 978408 w 1956816"/>
              <a:gd name="connsiteY0" fmla="*/ 0 h 1956816"/>
              <a:gd name="connsiteX1" fmla="*/ 1956816 w 1956816"/>
              <a:gd name="connsiteY1" fmla="*/ 978408 h 1956816"/>
              <a:gd name="connsiteX2" fmla="*/ 978408 w 1956816"/>
              <a:gd name="connsiteY2" fmla="*/ 1956816 h 1956816"/>
              <a:gd name="connsiteX3" fmla="*/ 0 w 1956816"/>
              <a:gd name="connsiteY3" fmla="*/ 978408 h 1956816"/>
              <a:gd name="connsiteX4" fmla="*/ 978408 w 1956816"/>
              <a:gd name="connsiteY4" fmla="*/ 0 h 1956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6816" h="1956816">
                <a:moveTo>
                  <a:pt x="978408" y="0"/>
                </a:moveTo>
                <a:cubicBezTo>
                  <a:pt x="1518768" y="0"/>
                  <a:pt x="1956816" y="438048"/>
                  <a:pt x="1956816" y="978408"/>
                </a:cubicBezTo>
                <a:cubicBezTo>
                  <a:pt x="1956816" y="1518768"/>
                  <a:pt x="1518768" y="1956816"/>
                  <a:pt x="978408" y="1956816"/>
                </a:cubicBezTo>
                <a:cubicBezTo>
                  <a:pt x="438048" y="1956816"/>
                  <a:pt x="0" y="1518768"/>
                  <a:pt x="0" y="978408"/>
                </a:cubicBezTo>
                <a:cubicBezTo>
                  <a:pt x="0" y="438048"/>
                  <a:pt x="438048" y="0"/>
                  <a:pt x="978408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6CCAEDEB-BED2-4005-9B68-DB923EAA39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9291" y="1844824"/>
            <a:ext cx="4348598" cy="4680520"/>
          </a:xfrm>
        </p:spPr>
        <p:txBody>
          <a:bodyPr anchor="t"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cs-CZ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Biom, který se vyskytuje především v severních zeměpisných šířkách;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Fauna – </a:t>
            </a:r>
            <a:r>
              <a:rPr lang="cs-CZ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medvěd</a:t>
            </a:r>
            <a:r>
              <a:rPr lang="cs-CZ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vlk, </a:t>
            </a:r>
            <a:r>
              <a:rPr lang="cs-CZ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los</a:t>
            </a:r>
            <a:r>
              <a:rPr lang="cs-CZ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rys, bobr;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Ve světě hlavně Skandinávie, Finsko, poloostrov Kola, Kana  da, Rusko (Sibiř);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Důležitá podmínka část roku nad 10 °C, srážky a krátké poměrně teplé léto;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 severu pak tajga přechází v </a:t>
            </a:r>
            <a:r>
              <a:rPr lang="cs-CZ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tundru</a:t>
            </a:r>
            <a:r>
              <a:rPr lang="cs-CZ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(někdy lesotundru).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 jihu pak </a:t>
            </a:r>
            <a:r>
              <a:rPr lang="cs-CZ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smíšené a listnaté </a:t>
            </a:r>
            <a:br>
              <a:rPr lang="cs-CZ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cs-CZ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opadavé lesy</a:t>
            </a:r>
            <a:r>
              <a:rPr lang="cs-CZ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Font typeface="Wingdings" panose="05000000000000000000" pitchFamily="2" charset="2"/>
              <a:buChar char="§"/>
            </a:pPr>
            <a:endParaRPr lang="cs-CZ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1" name="Freeform: Shape 150">
            <a:extLst>
              <a:ext uri="{FF2B5EF4-FFF2-40B4-BE49-F238E27FC236}">
                <a16:creationId xmlns:a16="http://schemas.microsoft.com/office/drawing/2014/main" id="{B905CDE4-B751-4B3E-B625-6E59F89034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114932" y="1"/>
            <a:ext cx="4077068" cy="3445261"/>
          </a:xfrm>
          <a:custGeom>
            <a:avLst/>
            <a:gdLst>
              <a:gd name="connsiteX0" fmla="*/ 250035 w 4077068"/>
              <a:gd name="connsiteY0" fmla="*/ 0 h 3445261"/>
              <a:gd name="connsiteX1" fmla="*/ 4077068 w 4077068"/>
              <a:gd name="connsiteY1" fmla="*/ 0 h 3445261"/>
              <a:gd name="connsiteX2" fmla="*/ 4077068 w 4077068"/>
              <a:gd name="connsiteY2" fmla="*/ 2743040 h 3445261"/>
              <a:gd name="connsiteX3" fmla="*/ 4074154 w 4077068"/>
              <a:gd name="connsiteY3" fmla="*/ 2746247 h 3445261"/>
              <a:gd name="connsiteX4" fmla="*/ 2386584 w 4077068"/>
              <a:gd name="connsiteY4" fmla="*/ 3445261 h 3445261"/>
              <a:gd name="connsiteX5" fmla="*/ 0 w 4077068"/>
              <a:gd name="connsiteY5" fmla="*/ 1058677 h 3445261"/>
              <a:gd name="connsiteX6" fmla="*/ 187550 w 4077068"/>
              <a:gd name="connsiteY6" fmla="*/ 129711 h 3445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77068" h="3445261">
                <a:moveTo>
                  <a:pt x="250035" y="0"/>
                </a:moveTo>
                <a:lnTo>
                  <a:pt x="4077068" y="0"/>
                </a:lnTo>
                <a:lnTo>
                  <a:pt x="4077068" y="2743040"/>
                </a:lnTo>
                <a:lnTo>
                  <a:pt x="4074154" y="2746247"/>
                </a:lnTo>
                <a:cubicBezTo>
                  <a:pt x="3642267" y="3178134"/>
                  <a:pt x="3045621" y="3445261"/>
                  <a:pt x="2386584" y="3445261"/>
                </a:cubicBezTo>
                <a:cubicBezTo>
                  <a:pt x="1068510" y="3445261"/>
                  <a:pt x="0" y="2376751"/>
                  <a:pt x="0" y="1058677"/>
                </a:cubicBezTo>
                <a:cubicBezTo>
                  <a:pt x="0" y="729159"/>
                  <a:pt x="66782" y="415238"/>
                  <a:pt x="187550" y="129711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3" name="Oval 152">
            <a:extLst>
              <a:ext uri="{FF2B5EF4-FFF2-40B4-BE49-F238E27FC236}">
                <a16:creationId xmlns:a16="http://schemas.microsoft.com/office/drawing/2014/main" id="{08108C16-F4C0-44AA-999D-17BD39219B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73660" y="2557569"/>
            <a:ext cx="3072384" cy="3072384"/>
          </a:xfrm>
          <a:prstGeom prst="ellipse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6636" name="Picture 12" descr="Výsledek obrázku pro tajga finsko">
            <a:extLst>
              <a:ext uri="{FF2B5EF4-FFF2-40B4-BE49-F238E27FC236}">
                <a16:creationId xmlns:a16="http://schemas.microsoft.com/office/drawing/2014/main" id="{C4EAD9EE-99C0-4338-BAEC-DA6479757FD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89" r="10760" b="-2"/>
          <a:stretch/>
        </p:blipFill>
        <p:spPr bwMode="auto">
          <a:xfrm>
            <a:off x="5838252" y="2722161"/>
            <a:ext cx="2743200" cy="2743200"/>
          </a:xfrm>
          <a:custGeom>
            <a:avLst/>
            <a:gdLst>
              <a:gd name="connsiteX0" fmla="*/ 1417320 w 2834640"/>
              <a:gd name="connsiteY0" fmla="*/ 0 h 2834640"/>
              <a:gd name="connsiteX1" fmla="*/ 2834640 w 2834640"/>
              <a:gd name="connsiteY1" fmla="*/ 1417320 h 2834640"/>
              <a:gd name="connsiteX2" fmla="*/ 1417320 w 2834640"/>
              <a:gd name="connsiteY2" fmla="*/ 2834640 h 2834640"/>
              <a:gd name="connsiteX3" fmla="*/ 0 w 2834640"/>
              <a:gd name="connsiteY3" fmla="*/ 1417320 h 2834640"/>
              <a:gd name="connsiteX4" fmla="*/ 1417320 w 2834640"/>
              <a:gd name="connsiteY4" fmla="*/ 0 h 2834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34640" h="2834640">
                <a:moveTo>
                  <a:pt x="1417320" y="0"/>
                </a:moveTo>
                <a:cubicBezTo>
                  <a:pt x="2200084" y="0"/>
                  <a:pt x="2834640" y="634556"/>
                  <a:pt x="2834640" y="1417320"/>
                </a:cubicBezTo>
                <a:cubicBezTo>
                  <a:pt x="2834640" y="2200084"/>
                  <a:pt x="2200084" y="2834640"/>
                  <a:pt x="1417320" y="2834640"/>
                </a:cubicBezTo>
                <a:cubicBezTo>
                  <a:pt x="634556" y="2834640"/>
                  <a:pt x="0" y="2200084"/>
                  <a:pt x="0" y="1417320"/>
                </a:cubicBezTo>
                <a:cubicBezTo>
                  <a:pt x="0" y="634556"/>
                  <a:pt x="634556" y="0"/>
                  <a:pt x="1417320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6" name="Picture 2" descr="Obsah obrázku jídlo&#10;&#10;Popis byl vytvořen automaticky">
            <a:extLst>
              <a:ext uri="{FF2B5EF4-FFF2-40B4-BE49-F238E27FC236}">
                <a16:creationId xmlns:a16="http://schemas.microsoft.com/office/drawing/2014/main" id="{D5E117C1-629C-45ED-9BC2-CBACEF3C398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67" t="1" r="27120" b="-12387"/>
          <a:stretch/>
        </p:blipFill>
        <p:spPr bwMode="auto">
          <a:xfrm>
            <a:off x="8278624" y="2"/>
            <a:ext cx="3913376" cy="3281569"/>
          </a:xfrm>
          <a:custGeom>
            <a:avLst/>
            <a:gdLst>
              <a:gd name="connsiteX0" fmla="*/ 267865 w 3913376"/>
              <a:gd name="connsiteY0" fmla="*/ 0 h 3281569"/>
              <a:gd name="connsiteX1" fmla="*/ 3913376 w 3913376"/>
              <a:gd name="connsiteY1" fmla="*/ 0 h 3281569"/>
              <a:gd name="connsiteX2" fmla="*/ 3913376 w 3913376"/>
              <a:gd name="connsiteY2" fmla="*/ 2499938 h 3281569"/>
              <a:gd name="connsiteX3" fmla="*/ 3794714 w 3913376"/>
              <a:gd name="connsiteY3" fmla="*/ 2630499 h 3281569"/>
              <a:gd name="connsiteX4" fmla="*/ 2222892 w 3913376"/>
              <a:gd name="connsiteY4" fmla="*/ 3281569 h 3281569"/>
              <a:gd name="connsiteX5" fmla="*/ 0 w 3913376"/>
              <a:gd name="connsiteY5" fmla="*/ 1058677 h 3281569"/>
              <a:gd name="connsiteX6" fmla="*/ 174686 w 3913376"/>
              <a:gd name="connsiteY6" fmla="*/ 193427 h 3281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13376" h="3281569">
                <a:moveTo>
                  <a:pt x="267865" y="0"/>
                </a:moveTo>
                <a:lnTo>
                  <a:pt x="3913376" y="0"/>
                </a:lnTo>
                <a:lnTo>
                  <a:pt x="3913376" y="2499938"/>
                </a:lnTo>
                <a:lnTo>
                  <a:pt x="3794714" y="2630499"/>
                </a:lnTo>
                <a:cubicBezTo>
                  <a:pt x="3392450" y="3032763"/>
                  <a:pt x="2836727" y="3281569"/>
                  <a:pt x="2222892" y="3281569"/>
                </a:cubicBezTo>
                <a:cubicBezTo>
                  <a:pt x="995223" y="3281569"/>
                  <a:pt x="0" y="2286346"/>
                  <a:pt x="0" y="1058677"/>
                </a:cubicBezTo>
                <a:cubicBezTo>
                  <a:pt x="0" y="751760"/>
                  <a:pt x="62202" y="459370"/>
                  <a:pt x="174686" y="193427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5" name="Freeform: Shape 154">
            <a:extLst>
              <a:ext uri="{FF2B5EF4-FFF2-40B4-BE49-F238E27FC236}">
                <a16:creationId xmlns:a16="http://schemas.microsoft.com/office/drawing/2014/main" id="{C8F10CB3-3B5E-4C7A-98CF-B87454DDFA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848370" y="3966828"/>
            <a:ext cx="3339958" cy="2891173"/>
          </a:xfrm>
          <a:custGeom>
            <a:avLst/>
            <a:gdLst>
              <a:gd name="connsiteX0" fmla="*/ 2002536 w 3339958"/>
              <a:gd name="connsiteY0" fmla="*/ 0 h 2891173"/>
              <a:gd name="connsiteX1" fmla="*/ 3276335 w 3339958"/>
              <a:gd name="connsiteY1" fmla="*/ 457282 h 2891173"/>
              <a:gd name="connsiteX2" fmla="*/ 3339958 w 3339958"/>
              <a:gd name="connsiteY2" fmla="*/ 515107 h 2891173"/>
              <a:gd name="connsiteX3" fmla="*/ 3339958 w 3339958"/>
              <a:gd name="connsiteY3" fmla="*/ 2891173 h 2891173"/>
              <a:gd name="connsiteX4" fmla="*/ 209954 w 3339958"/>
              <a:gd name="connsiteY4" fmla="*/ 2891173 h 2891173"/>
              <a:gd name="connsiteX5" fmla="*/ 157369 w 3339958"/>
              <a:gd name="connsiteY5" fmla="*/ 2782014 h 2891173"/>
              <a:gd name="connsiteX6" fmla="*/ 0 w 3339958"/>
              <a:gd name="connsiteY6" fmla="*/ 2002536 h 2891173"/>
              <a:gd name="connsiteX7" fmla="*/ 2002536 w 3339958"/>
              <a:gd name="connsiteY7" fmla="*/ 0 h 2891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39958" h="2891173">
                <a:moveTo>
                  <a:pt x="2002536" y="0"/>
                </a:moveTo>
                <a:cubicBezTo>
                  <a:pt x="2486398" y="0"/>
                  <a:pt x="2930179" y="171609"/>
                  <a:pt x="3276335" y="457282"/>
                </a:cubicBezTo>
                <a:lnTo>
                  <a:pt x="3339958" y="515107"/>
                </a:lnTo>
                <a:lnTo>
                  <a:pt x="3339958" y="2891173"/>
                </a:lnTo>
                <a:lnTo>
                  <a:pt x="209954" y="2891173"/>
                </a:lnTo>
                <a:lnTo>
                  <a:pt x="157369" y="2782014"/>
                </a:lnTo>
                <a:cubicBezTo>
                  <a:pt x="56036" y="2542434"/>
                  <a:pt x="0" y="2279029"/>
                  <a:pt x="0" y="2002536"/>
                </a:cubicBezTo>
                <a:cubicBezTo>
                  <a:pt x="0" y="896566"/>
                  <a:pt x="896566" y="0"/>
                  <a:pt x="2002536" y="0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6630" name="Picture 6" descr="Obsah obrázku tráva, exteriér, pole, příroda&#10;&#10;Popis byl vytvořen automaticky">
            <a:extLst>
              <a:ext uri="{FF2B5EF4-FFF2-40B4-BE49-F238E27FC236}">
                <a16:creationId xmlns:a16="http://schemas.microsoft.com/office/drawing/2014/main" id="{12668E7A-7F20-46EA-8F7D-7840D3B5FC7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4" r="24918" b="-2"/>
          <a:stretch/>
        </p:blipFill>
        <p:spPr bwMode="auto">
          <a:xfrm>
            <a:off x="9009416" y="4131546"/>
            <a:ext cx="3178912" cy="2726454"/>
          </a:xfrm>
          <a:custGeom>
            <a:avLst/>
            <a:gdLst>
              <a:gd name="connsiteX0" fmla="*/ 1837818 w 3178912"/>
              <a:gd name="connsiteY0" fmla="*/ 0 h 2726454"/>
              <a:gd name="connsiteX1" fmla="*/ 3137352 w 3178912"/>
              <a:gd name="connsiteY1" fmla="*/ 538285 h 2726454"/>
              <a:gd name="connsiteX2" fmla="*/ 3178912 w 3178912"/>
              <a:gd name="connsiteY2" fmla="*/ 584013 h 2726454"/>
              <a:gd name="connsiteX3" fmla="*/ 3178912 w 3178912"/>
              <a:gd name="connsiteY3" fmla="*/ 2726454 h 2726454"/>
              <a:gd name="connsiteX4" fmla="*/ 229483 w 3178912"/>
              <a:gd name="connsiteY4" fmla="*/ 2726454 h 2726454"/>
              <a:gd name="connsiteX5" fmla="*/ 221815 w 3178912"/>
              <a:gd name="connsiteY5" fmla="*/ 2713832 h 2726454"/>
              <a:gd name="connsiteX6" fmla="*/ 0 w 3178912"/>
              <a:gd name="connsiteY6" fmla="*/ 1837818 h 2726454"/>
              <a:gd name="connsiteX7" fmla="*/ 1837818 w 3178912"/>
              <a:gd name="connsiteY7" fmla="*/ 0 h 2726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78912" h="2726454">
                <a:moveTo>
                  <a:pt x="1837818" y="0"/>
                </a:moveTo>
                <a:cubicBezTo>
                  <a:pt x="2345318" y="0"/>
                  <a:pt x="2804772" y="205705"/>
                  <a:pt x="3137352" y="538285"/>
                </a:cubicBezTo>
                <a:lnTo>
                  <a:pt x="3178912" y="584013"/>
                </a:lnTo>
                <a:lnTo>
                  <a:pt x="3178912" y="2726454"/>
                </a:lnTo>
                <a:lnTo>
                  <a:pt x="229483" y="2726454"/>
                </a:lnTo>
                <a:lnTo>
                  <a:pt x="221815" y="2713832"/>
                </a:lnTo>
                <a:cubicBezTo>
                  <a:pt x="80353" y="2453425"/>
                  <a:pt x="0" y="2155005"/>
                  <a:pt x="0" y="1837818"/>
                </a:cubicBezTo>
                <a:cubicBezTo>
                  <a:pt x="0" y="822819"/>
                  <a:pt x="822819" y="0"/>
                  <a:pt x="1837818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751321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Výchozí návrh">
  <a:themeElements>
    <a:clrScheme name="Motiv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otiv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iv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4580</TotalTime>
  <Words>1032</Words>
  <Application>Microsoft Office PowerPoint</Application>
  <PresentationFormat>Širokoúhlá obrazovka</PresentationFormat>
  <Paragraphs>111</Paragraphs>
  <Slides>15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7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15</vt:i4>
      </vt:variant>
    </vt:vector>
  </HeadingPairs>
  <TitlesOfParts>
    <vt:vector size="23" baseType="lpstr">
      <vt:lpstr>Arial</vt:lpstr>
      <vt:lpstr>Calibri</vt:lpstr>
      <vt:lpstr>Calibri Light</vt:lpstr>
      <vt:lpstr>Helvetica Neue Medium</vt:lpstr>
      <vt:lpstr>Roboto</vt:lpstr>
      <vt:lpstr>Times New Roman</vt:lpstr>
      <vt:lpstr>Wingdings</vt:lpstr>
      <vt:lpstr>Výchozí návrh</vt:lpstr>
      <vt:lpstr>Regiony Evropy</vt:lpstr>
      <vt:lpstr>- podobné přírodní podmínky; - lesy, zachovalá příroda; - krátké a prudké řeky; - ekonomicky velmi různorodé - vyspělé země západního bloku; - zaostalost Pobaltských republik (někdy proto spojovány spíše  s Východní Evropou); </vt:lpstr>
      <vt:lpstr>Ostrovy a poloostrovy sev. Evropy</vt:lpstr>
      <vt:lpstr>Špicberky/Svalbard</vt:lpstr>
      <vt:lpstr>Lofoty</vt:lpstr>
      <vt:lpstr>SEVERNÍ EVROPA</vt:lpstr>
      <vt:lpstr>Podnebné pásy – světa</vt:lpstr>
      <vt:lpstr>Podnebí v Evropě</vt:lpstr>
      <vt:lpstr>Tajga - severské  jehličnaté lesy</vt:lpstr>
      <vt:lpstr>DÁNSKO – Kodaň (Dánské království)</vt:lpstr>
      <vt:lpstr>NORSKO - Oslo</vt:lpstr>
      <vt:lpstr>Skandinávské  pohoří, fjordy</vt:lpstr>
      <vt:lpstr>ŠVÉDSKO – Stockholm (království)</vt:lpstr>
      <vt:lpstr>FINSKO – Helsinky (republika)</vt:lpstr>
      <vt:lpstr>ISLAND – REYKJAVÍK (republika)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Regiony Evropy</dc:title>
  <dc:creator>petr coufal</dc:creator>
  <cp:lastModifiedBy>petr coufal</cp:lastModifiedBy>
  <cp:revision>9</cp:revision>
  <dcterms:created xsi:type="dcterms:W3CDTF">2020-01-13T19:19:20Z</dcterms:created>
  <dcterms:modified xsi:type="dcterms:W3CDTF">2020-01-22T21:39:06Z</dcterms:modified>
</cp:coreProperties>
</file>